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7" r:id="rId4"/>
    <p:sldId id="265" r:id="rId5"/>
    <p:sldId id="266" r:id="rId6"/>
    <p:sldId id="267" r:id="rId7"/>
    <p:sldId id="278" r:id="rId8"/>
    <p:sldId id="268" r:id="rId9"/>
    <p:sldId id="269" r:id="rId10"/>
    <p:sldId id="270" r:id="rId11"/>
    <p:sldId id="271" r:id="rId12"/>
    <p:sldId id="272" r:id="rId13"/>
    <p:sldId id="273" r:id="rId14"/>
    <p:sldId id="274" r:id="rId15"/>
    <p:sldId id="275" r:id="rId16"/>
    <p:sldId id="27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5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74BB0A31-8B68-40FA-8153-1028DDD71DEA}" type="datetimeFigureOut">
              <a:rPr lang="en-US" smtClean="0"/>
              <a:pPr/>
              <a:t>2/28/2012</a:t>
            </a:fld>
            <a:endParaRPr lang="en-US"/>
          </a:p>
        </p:txBody>
      </p:sp>
      <p:sp>
        <p:nvSpPr>
          <p:cNvPr id="20" name="Нижний колонтитул 19"/>
          <p:cNvSpPr>
            <a:spLocks noGrp="1"/>
          </p:cNvSpPr>
          <p:nvPr>
            <p:ph type="ftr" sz="quarter" idx="11"/>
          </p:nvPr>
        </p:nvSpPr>
        <p:spPr/>
        <p:txBody>
          <a:bodyPr/>
          <a:lstStyle>
            <a:extLst/>
          </a:lstStyle>
          <a:p>
            <a:endParaRPr lang="en-US"/>
          </a:p>
        </p:txBody>
      </p:sp>
      <p:sp>
        <p:nvSpPr>
          <p:cNvPr id="10" name="Номер слайда 9"/>
          <p:cNvSpPr>
            <a:spLocks noGrp="1"/>
          </p:cNvSpPr>
          <p:nvPr>
            <p:ph type="sldNum" sz="quarter" idx="12"/>
          </p:nvPr>
        </p:nvSpPr>
        <p:spPr/>
        <p:txBody>
          <a:bodyPr/>
          <a:lstStyle>
            <a:extLst/>
          </a:lstStyle>
          <a:p>
            <a:fld id="{E86C354E-5BBC-49C8-AB09-EEE0CCE513A0}" type="slidenum">
              <a:rPr lang="en-US" smtClean="0"/>
              <a:pPr/>
              <a:t>‹#›</a:t>
            </a:fld>
            <a:endParaRPr lang="en-US"/>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4BB0A31-8B68-40FA-8153-1028DDD71DEA}" type="datetimeFigureOut">
              <a:rPr lang="en-US" smtClean="0"/>
              <a:pPr/>
              <a:t>2/28/2012</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E86C354E-5BBC-49C8-AB09-EEE0CCE513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4BB0A31-8B68-40FA-8153-1028DDD71DEA}" type="datetimeFigureOut">
              <a:rPr lang="en-US" smtClean="0"/>
              <a:pPr/>
              <a:t>2/28/2012</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E86C354E-5BBC-49C8-AB09-EEE0CCE513A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4BB0A31-8B68-40FA-8153-1028DDD71DEA}" type="datetimeFigureOut">
              <a:rPr lang="en-US" smtClean="0"/>
              <a:pPr/>
              <a:t>2/28/2012</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E86C354E-5BBC-49C8-AB09-EEE0CCE513A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4BB0A31-8B68-40FA-8153-1028DDD71DEA}" type="datetimeFigureOut">
              <a:rPr lang="en-US" smtClean="0"/>
              <a:pPr/>
              <a:t>2/28/2012</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E86C354E-5BBC-49C8-AB09-EEE0CCE513A0}" type="slidenum">
              <a:rPr lang="en-US" smtClean="0"/>
              <a:pPr/>
              <a:t>‹#›</a:t>
            </a:fld>
            <a:endParaRPr lang="en-US"/>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4BB0A31-8B68-40FA-8153-1028DDD71DEA}" type="datetimeFigureOut">
              <a:rPr lang="en-US" smtClean="0"/>
              <a:pPr/>
              <a:t>2/28/2012</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E86C354E-5BBC-49C8-AB09-EEE0CCE513A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4BB0A31-8B68-40FA-8153-1028DDD71DEA}" type="datetimeFigureOut">
              <a:rPr lang="en-US" smtClean="0"/>
              <a:pPr/>
              <a:t>2/28/2012</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E86C354E-5BBC-49C8-AB09-EEE0CCE513A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4BB0A31-8B68-40FA-8153-1028DDD71DEA}" type="datetimeFigureOut">
              <a:rPr lang="en-US" smtClean="0"/>
              <a:pPr/>
              <a:t>2/28/2012</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E86C354E-5BBC-49C8-AB09-EEE0CCE513A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74BB0A31-8B68-40FA-8153-1028DDD71DEA}" type="datetimeFigureOut">
              <a:rPr lang="en-US" smtClean="0"/>
              <a:pPr/>
              <a:t>2/28/2012</a:t>
            </a:fld>
            <a:endParaRPr lang="en-US"/>
          </a:p>
        </p:txBody>
      </p:sp>
      <p:sp>
        <p:nvSpPr>
          <p:cNvPr id="3" name="Нижний колонтитул 2"/>
          <p:cNvSpPr>
            <a:spLocks noGrp="1"/>
          </p:cNvSpPr>
          <p:nvPr>
            <p:ph type="ftr" sz="quarter" idx="11"/>
          </p:nvPr>
        </p:nvSpPr>
        <p:spPr/>
        <p:txBody>
          <a:bodyPr/>
          <a:lstStyle>
            <a:extLst/>
          </a:lstStyle>
          <a:p>
            <a:endParaRPr lang="en-US"/>
          </a:p>
        </p:txBody>
      </p:sp>
      <p:sp>
        <p:nvSpPr>
          <p:cNvPr id="4" name="Номер слайда 3"/>
          <p:cNvSpPr>
            <a:spLocks noGrp="1"/>
          </p:cNvSpPr>
          <p:nvPr>
            <p:ph type="sldNum" sz="quarter" idx="12"/>
          </p:nvPr>
        </p:nvSpPr>
        <p:spPr/>
        <p:txBody>
          <a:bodyPr/>
          <a:lstStyle>
            <a:extLst/>
          </a:lstStyle>
          <a:p>
            <a:fld id="{E86C354E-5BBC-49C8-AB09-EEE0CCE513A0}" type="slidenum">
              <a:rPr lang="en-US" smtClean="0"/>
              <a:pPr/>
              <a:t>‹#›</a:t>
            </a:fld>
            <a:endParaRPr lang="en-US"/>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4BB0A31-8B68-40FA-8153-1028DDD71DEA}" type="datetimeFigureOut">
              <a:rPr lang="en-US" smtClean="0"/>
              <a:pPr/>
              <a:t>2/28/2012</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E86C354E-5BBC-49C8-AB09-EEE0CCE513A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74BB0A31-8B68-40FA-8153-1028DDD71DEA}" type="datetimeFigureOut">
              <a:rPr lang="en-US" smtClean="0"/>
              <a:pPr/>
              <a:t>2/28/2012</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E86C354E-5BBC-49C8-AB09-EEE0CCE513A0}" type="slidenum">
              <a:rPr lang="en-US" smtClean="0"/>
              <a:pPr/>
              <a:t>‹#›</a:t>
            </a:fld>
            <a:endParaRPr lang="en-US"/>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4BB0A31-8B68-40FA-8153-1028DDD71DEA}" type="datetimeFigureOut">
              <a:rPr lang="en-US" smtClean="0"/>
              <a:pPr/>
              <a:t>2/28/2012</a:t>
            </a:fld>
            <a:endParaRPr lang="en-US"/>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86C354E-5BBC-49C8-AB09-EEE0CCE513A0}" type="slidenum">
              <a:rPr lang="en-US" smtClean="0"/>
              <a:pPr/>
              <a:t>‹#›</a:t>
            </a:fld>
            <a:endParaRPr lang="en-US"/>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2976" y="359898"/>
            <a:ext cx="7696224" cy="5140804"/>
          </a:xfrm>
        </p:spPr>
        <p:txBody>
          <a:bodyPr>
            <a:normAutofit/>
          </a:bodyPr>
          <a:lstStyle/>
          <a:p>
            <a:r>
              <a:rPr lang="ru-RU" sz="1800" b="1" dirty="0" smtClean="0">
                <a:latin typeface="Times New Roman" pitchFamily="18" charset="0"/>
                <a:cs typeface="Times New Roman" pitchFamily="18" charset="0"/>
              </a:rPr>
              <a:t>Тема </a:t>
            </a:r>
            <a:r>
              <a:rPr lang="ru-RU" sz="1800" dirty="0" smtClean="0">
                <a:latin typeface="Times New Roman" pitchFamily="18" charset="0"/>
                <a:cs typeface="Times New Roman" pitchFamily="18" charset="0"/>
              </a:rPr>
              <a:t>        Хат </a:t>
            </a: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r>
              <a:rPr lang="ru-RU" sz="1800" b="1" dirty="0" err="1" smtClean="0">
                <a:latin typeface="Times New Roman" pitchFamily="18" charset="0"/>
                <a:cs typeface="Times New Roman" pitchFamily="18" charset="0"/>
              </a:rPr>
              <a:t>Максат</a:t>
            </a:r>
            <a:r>
              <a:rPr lang="ru-RU" sz="1800" dirty="0" smtClean="0">
                <a:latin typeface="Times New Roman" pitchFamily="18" charset="0"/>
                <a:cs typeface="Times New Roman" pitchFamily="18" charset="0"/>
              </a:rPr>
              <a:t>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1. </a:t>
            </a:r>
            <a:r>
              <a:rPr lang="ru-RU" sz="1800" dirty="0" err="1" smtClean="0">
                <a:latin typeface="Times New Roman" pitchFamily="18" charset="0"/>
                <a:cs typeface="Times New Roman" pitchFamily="18" charset="0"/>
              </a:rPr>
              <a:t>Укучыларда</a:t>
            </a:r>
            <a:r>
              <a:rPr lang="ru-RU" sz="1800" dirty="0" smtClean="0">
                <a:latin typeface="Times New Roman" pitchFamily="18" charset="0"/>
                <a:cs typeface="Times New Roman" pitchFamily="18" charset="0"/>
              </a:rPr>
              <a:t> хат, </a:t>
            </a:r>
            <a:r>
              <a:rPr lang="ru-RU" sz="1800" dirty="0" err="1" smtClean="0">
                <a:latin typeface="Times New Roman" pitchFamily="18" charset="0"/>
                <a:cs typeface="Times New Roman" pitchFamily="18" charset="0"/>
              </a:rPr>
              <a:t>аның төрләре, </a:t>
            </a:r>
            <a:r>
              <a:rPr lang="ru-RU" sz="1800" dirty="0" smtClean="0">
                <a:latin typeface="Times New Roman" pitchFamily="18" charset="0"/>
                <a:cs typeface="Times New Roman" pitchFamily="18" charset="0"/>
              </a:rPr>
              <a:t>хат язу </a:t>
            </a:r>
            <a:r>
              <a:rPr lang="ru-RU" sz="1800" dirty="0" err="1" smtClean="0">
                <a:latin typeface="Times New Roman" pitchFamily="18" charset="0"/>
                <a:cs typeface="Times New Roman" pitchFamily="18" charset="0"/>
              </a:rPr>
              <a:t>кагыйдәләрен үзләштерү өчен шартлар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булдыру</a:t>
            </a:r>
            <a:r>
              <a:rPr lang="tt-RU"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2. </a:t>
            </a:r>
            <a:r>
              <a:rPr lang="ru-RU" sz="1800" dirty="0" err="1" smtClean="0">
                <a:latin typeface="Times New Roman" pitchFamily="18" charset="0"/>
                <a:cs typeface="Times New Roman" pitchFamily="18" charset="0"/>
              </a:rPr>
              <a:t>Фикерләү, хәтер сәләтләрен, бәйләнешле сөйләм телләрен үстерү</a:t>
            </a:r>
            <a:r>
              <a:rPr lang="tt-RU"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3. Хат язу </a:t>
            </a:r>
            <a:r>
              <a:rPr lang="ru-RU" sz="1800" dirty="0" err="1" smtClean="0">
                <a:latin typeface="Times New Roman" pitchFamily="18" charset="0"/>
                <a:cs typeface="Times New Roman" pitchFamily="18" charset="0"/>
              </a:rPr>
              <a:t>культурасы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тәрбияләү</a:t>
            </a:r>
            <a:r>
              <a:rPr lang="ru-RU"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r>
              <a:rPr lang="ru-RU" sz="1800" b="1" dirty="0" err="1" smtClean="0">
                <a:latin typeface="Times New Roman" pitchFamily="18" charset="0"/>
                <a:cs typeface="Times New Roman" pitchFamily="18" charset="0"/>
              </a:rPr>
              <a:t>Җиһазлау</a:t>
            </a:r>
            <a:r>
              <a:rPr lang="ru-RU" sz="1800" dirty="0" err="1" smtClean="0">
                <a:latin typeface="Times New Roman" pitchFamily="18" charset="0"/>
                <a:cs typeface="Times New Roman" pitchFamily="18" charset="0"/>
              </a:rPr>
              <a:t>.</a:t>
            </a:r>
            <a:r>
              <a:rPr lang="ru-RU" sz="1800" dirty="0" smtClean="0">
                <a:latin typeface="Times New Roman" pitchFamily="18" charset="0"/>
                <a:cs typeface="Times New Roman" pitchFamily="18" charset="0"/>
              </a:rPr>
              <a:t> Компьютер, проектор, </a:t>
            </a:r>
            <a:r>
              <a:rPr lang="ru-RU" sz="1800" dirty="0" err="1" smtClean="0">
                <a:latin typeface="Times New Roman" pitchFamily="18" charset="0"/>
                <a:cs typeface="Times New Roman" pitchFamily="18" charset="0"/>
              </a:rPr>
              <a:t>таратма</a:t>
            </a:r>
            <a:r>
              <a:rPr lang="ru-RU" sz="1800" dirty="0" smtClean="0">
                <a:latin typeface="Times New Roman" pitchFamily="18" charset="0"/>
                <a:cs typeface="Times New Roman" pitchFamily="18" charset="0"/>
              </a:rPr>
              <a:t> материал, хат </a:t>
            </a:r>
            <a:r>
              <a:rPr lang="ru-RU" sz="1800" dirty="0" err="1" smtClean="0">
                <a:latin typeface="Times New Roman" pitchFamily="18" charset="0"/>
                <a:cs typeface="Times New Roman" pitchFamily="18" charset="0"/>
              </a:rPr>
              <a:t>үрнәкләре</a:t>
            </a:r>
            <a:r>
              <a:rPr lang="ru-RU"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Материал</a:t>
            </a:r>
            <a:r>
              <a:rPr lang="ru-RU" sz="1800" dirty="0" smtClean="0">
                <a:latin typeface="Times New Roman" pitchFamily="18" charset="0"/>
                <a:cs typeface="Times New Roman" pitchFamily="18" charset="0"/>
              </a:rPr>
              <a:t>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1. </a:t>
            </a:r>
            <a:r>
              <a:rPr lang="ru-RU" sz="1800" dirty="0" err="1" smtClean="0">
                <a:latin typeface="Times New Roman" pitchFamily="18" charset="0"/>
                <a:cs typeface="Times New Roman" pitchFamily="18" charset="0"/>
              </a:rPr>
              <a:t>дәреслек.</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«Мәгариф» нәшрияты, </a:t>
            </a:r>
            <a:r>
              <a:rPr lang="ru-RU" sz="1800" dirty="0" smtClean="0">
                <a:latin typeface="Times New Roman" pitchFamily="18" charset="0"/>
                <a:cs typeface="Times New Roman" pitchFamily="18" charset="0"/>
              </a:rPr>
              <a:t>2005</a:t>
            </a: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2. </a:t>
            </a:r>
            <a:r>
              <a:rPr lang="ru-RU" sz="1800" dirty="0" err="1" smtClean="0">
                <a:latin typeface="Times New Roman" pitchFamily="18" charset="0"/>
                <a:cs typeface="Times New Roman" pitchFamily="18" charset="0"/>
              </a:rPr>
              <a:t>Аңлатмалы сүзлек</a:t>
            </a:r>
            <a:r>
              <a:rPr lang="tt-RU" sz="1800" dirty="0" smtClean="0">
                <a:latin typeface="Times New Roman" pitchFamily="18" charset="0"/>
                <a:cs typeface="Times New Roman" pitchFamily="18" charset="0"/>
              </a:rPr>
              <a:t>.</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3. </a:t>
            </a:r>
            <a:r>
              <a:rPr lang="ru-RU" sz="1800" dirty="0" err="1" smtClean="0">
                <a:latin typeface="Times New Roman" pitchFamily="18" charset="0"/>
                <a:cs typeface="Times New Roman" pitchFamily="18" charset="0"/>
              </a:rPr>
              <a:t>Интернеттан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алынган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материаллар</a:t>
            </a:r>
            <a:r>
              <a:rPr lang="tt-RU" sz="1800" dirty="0" smtClean="0">
                <a:latin typeface="Times New Roman" pitchFamily="18" charset="0"/>
                <a:cs typeface="Times New Roman" pitchFamily="18" charset="0"/>
              </a:rPr>
              <a:t>.</a:t>
            </a:r>
            <a:r>
              <a:rPr lang="tt-RU" sz="1600" dirty="0" smtClean="0">
                <a:latin typeface="Times New Roman" pitchFamily="18" charset="0"/>
                <a:cs typeface="Times New Roman" pitchFamily="18" charset="0"/>
              </a:rPr>
              <a:t/>
            </a:r>
            <a:br>
              <a:rPr lang="tt-RU" sz="1600" dirty="0" smtClean="0">
                <a:latin typeface="Times New Roman" pitchFamily="18" charset="0"/>
                <a:cs typeface="Times New Roman" pitchFamily="18" charset="0"/>
              </a:rPr>
            </a:br>
            <a:r>
              <a:rPr lang="tt-RU" sz="1600" dirty="0" smtClean="0">
                <a:latin typeface="Times New Roman" pitchFamily="18" charset="0"/>
                <a:cs typeface="Times New Roman" pitchFamily="18" charset="0"/>
              </a:rPr>
              <a:t/>
            </a:r>
            <a:br>
              <a:rPr lang="tt-RU" sz="1600"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14414" y="214290"/>
            <a:ext cx="7719274" cy="6286544"/>
          </a:xfrm>
        </p:spPr>
        <p:txBody>
          <a:bodyPr>
            <a:noAutofit/>
          </a:bodyPr>
          <a:lstStyle/>
          <a:p>
            <a:pPr>
              <a:buNone/>
            </a:pPr>
            <a:r>
              <a:rPr lang="tt-RU" sz="2400" dirty="0" smtClean="0">
                <a:latin typeface="Times New Roman" pitchFamily="18" charset="0"/>
                <a:cs typeface="Times New Roman" pitchFamily="18" charset="0"/>
              </a:rPr>
              <a:t>            </a:t>
            </a:r>
          </a:p>
          <a:p>
            <a:pPr>
              <a:buNone/>
            </a:pPr>
            <a:r>
              <a:rPr lang="tt-RU" sz="2400" dirty="0" smtClean="0">
                <a:latin typeface="Times New Roman" pitchFamily="18" charset="0"/>
                <a:cs typeface="Times New Roman" pitchFamily="18" charset="0"/>
              </a:rPr>
              <a:t>                  Шәхси хат язуга кайбер киңәшләр:</a:t>
            </a:r>
          </a:p>
          <a:p>
            <a:pPr>
              <a:buNone/>
            </a:pPr>
            <a:endParaRPr lang="en-US" sz="2400" dirty="0" smtClean="0">
              <a:latin typeface="Times New Roman" pitchFamily="18" charset="0"/>
              <a:cs typeface="Times New Roman" pitchFamily="18" charset="0"/>
            </a:endParaRPr>
          </a:p>
          <a:p>
            <a:pPr lvl="0"/>
            <a:r>
              <a:rPr lang="tt-RU" sz="2400" dirty="0" smtClean="0">
                <a:latin typeface="Times New Roman" pitchFamily="18" charset="0"/>
                <a:cs typeface="Times New Roman" pitchFamily="18" charset="0"/>
              </a:rPr>
              <a:t>Язуыгыз ачык, аңлаешлы, пөхтә булырга тиеш. “Ашыгып язам, шуңа күрә язуым ямьсез” дигән сүзләр килешле булмас.</a:t>
            </a:r>
            <a:endParaRPr lang="en-US" sz="2400" dirty="0" smtClean="0">
              <a:latin typeface="Times New Roman" pitchFamily="18" charset="0"/>
              <a:cs typeface="Times New Roman" pitchFamily="18" charset="0"/>
            </a:endParaRPr>
          </a:p>
          <a:p>
            <a:pPr lvl="0"/>
            <a:r>
              <a:rPr lang="tt-RU" sz="2400" dirty="0" smtClean="0">
                <a:latin typeface="Times New Roman" pitchFamily="18" charset="0"/>
                <a:cs typeface="Times New Roman" pitchFamily="18" charset="0"/>
              </a:rPr>
              <a:t>Орфографик хаталар белән язылган хатны җибәрү бер дә матур булмас. Шуңа күрә, сүзлек белән эш итәргә кирәк.</a:t>
            </a:r>
            <a:endParaRPr lang="en-US" sz="2400" dirty="0" smtClean="0">
              <a:latin typeface="Times New Roman" pitchFamily="18" charset="0"/>
              <a:cs typeface="Times New Roman" pitchFamily="18" charset="0"/>
            </a:endParaRPr>
          </a:p>
          <a:p>
            <a:pPr lvl="0"/>
            <a:r>
              <a:rPr lang="tt-RU" sz="2400" dirty="0" smtClean="0">
                <a:latin typeface="Times New Roman" pitchFamily="18" charset="0"/>
                <a:cs typeface="Times New Roman" pitchFamily="18" charset="0"/>
              </a:rPr>
              <a:t>Кәефегез начар булса, хат язудан тыелып торыгыз.</a:t>
            </a:r>
            <a:endParaRPr lang="en-US" sz="2400" dirty="0" smtClean="0">
              <a:latin typeface="Times New Roman" pitchFamily="18" charset="0"/>
              <a:cs typeface="Times New Roman" pitchFamily="18" charset="0"/>
            </a:endParaRPr>
          </a:p>
          <a:p>
            <a:pPr lvl="0"/>
            <a:r>
              <a:rPr lang="tt-RU" sz="2400" dirty="0" smtClean="0">
                <a:latin typeface="Times New Roman" pitchFamily="18" charset="0"/>
                <a:cs typeface="Times New Roman" pitchFamily="18" charset="0"/>
              </a:rPr>
              <a:t>Әгәр шәхси хат компьютерда бастырылган булса да, имзаны үз кулың белән куярга кирәк.</a:t>
            </a:r>
            <a:endParaRPr lang="en-US" sz="2400" dirty="0" smtClean="0">
              <a:latin typeface="Times New Roman" pitchFamily="18" charset="0"/>
              <a:cs typeface="Times New Roman" pitchFamily="18" charset="0"/>
            </a:endParaRPr>
          </a:p>
          <a:p>
            <a:r>
              <a:rPr lang="tt-RU" sz="2400" dirty="0" smtClean="0">
                <a:latin typeface="Times New Roman" pitchFamily="18" charset="0"/>
                <a:cs typeface="Times New Roman" pitchFamily="18" charset="0"/>
              </a:rPr>
              <a:t>Хатларны саклау гадәте булса....... (дәвам итегез)</a:t>
            </a:r>
            <a:endParaRPr lang="en-US"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42976" y="214290"/>
            <a:ext cx="7790712" cy="6500858"/>
          </a:xfrm>
        </p:spPr>
        <p:txBody>
          <a:bodyPr>
            <a:normAutofit fontScale="62500" lnSpcReduction="20000"/>
          </a:bodyPr>
          <a:lstStyle/>
          <a:p>
            <a:r>
              <a:rPr lang="tt-RU" sz="2900" dirty="0" smtClean="0">
                <a:latin typeface="Times New Roman" pitchFamily="18" charset="0"/>
                <a:cs typeface="Times New Roman" pitchFamily="18" charset="0"/>
              </a:rPr>
              <a:t> Димәк, без күбрәк шәхси хатлар язабыз. Алар аша туганнар, дуслар белән аралашабыз. Хат башында, гадәттә сәламләү сүзләреннән соң, хәлләрне, сәламәтлекне сорашу булырга тиеш. Хатның эчтәлегендә нинди вакыйгалар, яңалыклар турында сүз барса да, логик эзлеклелек булырга тиеш. Әлеге этикет киңәшләрен истә тотырга кирәк. Имзаны үз кулың белән генә куярга.</a:t>
            </a:r>
            <a:endParaRPr lang="en-US" sz="2900" dirty="0" smtClean="0">
              <a:latin typeface="Times New Roman" pitchFamily="18" charset="0"/>
              <a:cs typeface="Times New Roman" pitchFamily="18" charset="0"/>
            </a:endParaRPr>
          </a:p>
          <a:p>
            <a:r>
              <a:rPr lang="tt-RU" sz="2900" dirty="0" smtClean="0">
                <a:latin typeface="Times New Roman" pitchFamily="18" charset="0"/>
                <a:cs typeface="Times New Roman" pitchFamily="18" charset="0"/>
              </a:rPr>
              <a:t> </a:t>
            </a:r>
            <a:endParaRPr lang="en-US" sz="2900" dirty="0" smtClean="0">
              <a:latin typeface="Times New Roman" pitchFamily="18" charset="0"/>
              <a:cs typeface="Times New Roman" pitchFamily="18" charset="0"/>
            </a:endParaRPr>
          </a:p>
          <a:p>
            <a:r>
              <a:rPr lang="tt-RU" sz="2900" dirty="0" smtClean="0">
                <a:latin typeface="Times New Roman" pitchFamily="18" charset="0"/>
                <a:cs typeface="Times New Roman" pitchFamily="18" charset="0"/>
              </a:rPr>
              <a:t>Шәхси хатларның бер төре – мәхәббәт хатлары кемгә языла?</a:t>
            </a:r>
            <a:endParaRPr lang="en-US" sz="2900" dirty="0" smtClean="0">
              <a:latin typeface="Times New Roman" pitchFamily="18" charset="0"/>
              <a:cs typeface="Times New Roman" pitchFamily="18" charset="0"/>
            </a:endParaRPr>
          </a:p>
          <a:p>
            <a:r>
              <a:rPr lang="tt-RU" sz="2900" dirty="0" smtClean="0">
                <a:latin typeface="Times New Roman" pitchFamily="18" charset="0"/>
                <a:cs typeface="Times New Roman" pitchFamily="18" charset="0"/>
              </a:rPr>
              <a:t>Бу хатта күбрәк нәрсә өстенлек итә: вакыйга әллә хисме?</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Мәхәббәт хатларын язуга нинди киңәшләр бирер идегез? </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Этикет буенча: “Тәрбияле кеше беркайчан да аноним хат язмас” дип әйтелә.</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Мәхәббәт хатын язу өчен тел байлыгы кирәк. “Мин сине яратам, син миңа ошыйсың” дигән сүзләр белән генә матур хат яздым диеп булмый. Үз хисләреңне башка сүзләр белән дә белдерә белергә кирәк. Шуңа күрә китаплар күп укырга кирәк. Классик әдәбиятта мәңгелек мәхәббәт хатлар үрнәкләрен очратырга була. Аларны бөтенесе дә яттан белә. Сез дә өлкән сыйныфларда А.С.Пушкинның “Евгений Онегин” поэмасын укыганда төп геройларның мәхәббәт хатларын укырсыз. Шунда игътибар итәрсез, ничек матур, нәфис итеп язылган алар. Татар әдәбиятында да тулысы белән хат рәвешендә язылган әсәрләр бар. Мәсәлән, Г. Кутуйның “Тапшырылмаган хатлар” повесте тулысы белән хат. Галиянең үз мәхәббәте Искәндәргә язган хатлары.</a:t>
            </a:r>
            <a:endParaRPr lang="en-US" sz="2900" dirty="0" smtClean="0">
              <a:latin typeface="Times New Roman" pitchFamily="18" charset="0"/>
              <a:cs typeface="Times New Roman" pitchFamily="18" charset="0"/>
            </a:endParaRPr>
          </a:p>
          <a:p>
            <a:r>
              <a:rPr lang="tt-RU" sz="2900" dirty="0" smtClean="0">
                <a:latin typeface="Times New Roman" pitchFamily="18" charset="0"/>
                <a:cs typeface="Times New Roman" pitchFamily="18" charset="0"/>
              </a:rPr>
              <a:t>(Өзекне уку, фикер алышу)</a:t>
            </a:r>
            <a:endParaRPr lang="en-US" sz="2900" dirty="0" smtClean="0">
              <a:latin typeface="Times New Roman" pitchFamily="18" charset="0"/>
              <a:cs typeface="Times New Roman" pitchFamily="18" charset="0"/>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1538" y="285728"/>
            <a:ext cx="7862150" cy="6572272"/>
          </a:xfrm>
        </p:spPr>
        <p:txBody>
          <a:bodyPr>
            <a:normAutofit fontScale="62500" lnSpcReduction="20000"/>
          </a:bodyPr>
          <a:lstStyle/>
          <a:p>
            <a:pPr lvl="0"/>
            <a:r>
              <a:rPr lang="tt-RU" sz="2900" dirty="0" smtClean="0">
                <a:latin typeface="Times New Roman" pitchFamily="18" charset="0"/>
                <a:cs typeface="Times New Roman" pitchFamily="18" charset="0"/>
              </a:rPr>
              <a:t> Эш хатына тукталыйк. (Деловые письма) Мәсәлән сез бик зур фирма директоры, эш хатлары кемгә язылырга мөмкин һәм нинди максат белән? Әйе, эш хаты партнер эзләү, фирма күрсәткән хезмәт төрләрен тәкъдим итү, яки фирма товарын тәкъдим итү. Эш хатларының бер төре буларак реклама хатлары да тора. Алар хәзерге вакытта почта ящикларында бик күп ята. Ләкин без аларның барысын да укыйбызмы? </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Хәзер бер тикшерү ясап карыйк. Мин сезгә бер өем эш хатлары тәкъдим итәм сез шуларның кайсыларын сайларсыз икән һәм ни өчен? Ә кайсы хатлар сезнең игътибарыгыздан читтә калыр икән?</a:t>
            </a:r>
            <a:endParaRPr lang="en-US" sz="2900" dirty="0" smtClean="0">
              <a:latin typeface="Times New Roman" pitchFamily="18" charset="0"/>
              <a:cs typeface="Times New Roman" pitchFamily="18" charset="0"/>
            </a:endParaRPr>
          </a:p>
          <a:p>
            <a:r>
              <a:rPr lang="tt-RU" sz="2900" dirty="0" smtClean="0">
                <a:latin typeface="Times New Roman" pitchFamily="18" charset="0"/>
                <a:cs typeface="Times New Roman" pitchFamily="18" charset="0"/>
              </a:rPr>
              <a:t>(укучылар хат сайлый)</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Ни өчен бу хатларны укырга булдыгыз?</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Төсле, матур кәгазьдә эшләнгән.</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Кызыктыра: “Как получит от государства 120 000 рублей”</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Чөнки минем исемем язылган. “Хөрмәтле, Мөгыйнов Илшат.......”</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Бу конверт эчендә ниндидер бүләк бар.</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Фирманың бик югары дәрәҗәдә булганлыгы күренә. Пөхтә язылга, ак кәгпзьдә эшләнгән, штамп бар, фирма знагы (билгесе) куелган, имзаны фирманың директоры үз кулы белән куйган.</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Ә ни өчен бу хатларны укымадыгыз?</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Чөнки аклы-каралы, кәгазе юнь</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Күп һәм вак язылган, укып торасы килми.</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“Зинһар өчен, минем хатны укыгыз!!!!!” дип язылган. Бу хатны укысалар да, үзен хөрмәт иткән фирма үз дәрәҗәсен төшереп шулай язмас.</a:t>
            </a:r>
            <a:endParaRPr lang="en-US" sz="2900" dirty="0" smtClean="0">
              <a:latin typeface="Times New Roman" pitchFamily="18" charset="0"/>
              <a:cs typeface="Times New Roman" pitchFamily="18" charset="0"/>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00100" y="214290"/>
            <a:ext cx="7933588" cy="6643710"/>
          </a:xfrm>
        </p:spPr>
        <p:txBody>
          <a:bodyPr>
            <a:normAutofit fontScale="77500" lnSpcReduction="20000"/>
          </a:bodyPr>
          <a:lstStyle/>
          <a:p>
            <a:r>
              <a:rPr lang="tt-RU" sz="2300" dirty="0" smtClean="0">
                <a:latin typeface="Times New Roman" pitchFamily="18" charset="0"/>
                <a:cs typeface="Times New Roman" pitchFamily="18" charset="0"/>
              </a:rPr>
              <a:t>Димәк, эш хатлары эш буенча языла. Ләкин бүгенге көндә фирмаларның саны искиткеч күп. Эш хатлары бик күп килә. Кайбер хатлар бөтенләй укылмыйча кала. Шуңа күрә фирмалар төрле кызыктыру чаралары эзләп табалар. Адресатның исемен язалар, аның турыда информация өстиләр, конверт эченә бүләк куялар, игътибарны җәлеп итүче бер генә җөмләне конвертның тышына язып куялар. Мәсәлән, “Татар теленнән имтиханны бишлегә генә бирергә телисезме?”һ.б.</a:t>
            </a:r>
            <a:endParaRPr lang="en-US" sz="2300" dirty="0" smtClean="0">
              <a:latin typeface="Times New Roman" pitchFamily="18" charset="0"/>
              <a:cs typeface="Times New Roman" pitchFamily="18" charset="0"/>
            </a:endParaRPr>
          </a:p>
          <a:p>
            <a:pPr lvl="0"/>
            <a:r>
              <a:rPr lang="tt-RU" sz="2300" dirty="0" smtClean="0">
                <a:latin typeface="Times New Roman" pitchFamily="18" charset="0"/>
                <a:cs typeface="Times New Roman" pitchFamily="18" charset="0"/>
              </a:rPr>
              <a:t>Әгәр сезнең оешмага тәкъдим итү хаты килде икән, этикет кагыйдәләре буенча, аңа җавап хаты язылырга тиеш. Җавап уңай яки кире булырга мөмкин. Кире җавап булганда, аның сәбәбе язылырга тиеш.</a:t>
            </a:r>
            <a:endParaRPr lang="en-US" sz="2300" dirty="0" smtClean="0">
              <a:latin typeface="Times New Roman" pitchFamily="18" charset="0"/>
              <a:cs typeface="Times New Roman" pitchFamily="18" charset="0"/>
            </a:endParaRPr>
          </a:p>
          <a:p>
            <a:pPr lvl="0"/>
            <a:r>
              <a:rPr lang="tt-RU" sz="2300" dirty="0" smtClean="0">
                <a:latin typeface="Times New Roman" pitchFamily="18" charset="0"/>
                <a:cs typeface="Times New Roman" pitchFamily="18" charset="0"/>
              </a:rPr>
              <a:t>Кайгы уртаклашу хаты кайчан языла? Сез ничек уйлыйсыз?</a:t>
            </a:r>
            <a:endParaRPr lang="en-US" sz="2300" dirty="0" smtClean="0">
              <a:latin typeface="Times New Roman" pitchFamily="18" charset="0"/>
              <a:cs typeface="Times New Roman" pitchFamily="18" charset="0"/>
            </a:endParaRPr>
          </a:p>
          <a:p>
            <a:pPr lvl="0"/>
            <a:r>
              <a:rPr lang="tt-RU" sz="2300" dirty="0" smtClean="0">
                <a:latin typeface="Times New Roman" pitchFamily="18" charset="0"/>
                <a:cs typeface="Times New Roman" pitchFamily="18" charset="0"/>
              </a:rPr>
              <a:t>Кагыйдә буенча кайгы уртаклашу хаты 10 көн эчендә җибәрелергә тиеш.</a:t>
            </a:r>
            <a:endParaRPr lang="en-US" sz="2300" dirty="0" smtClean="0">
              <a:latin typeface="Times New Roman" pitchFamily="18" charset="0"/>
              <a:cs typeface="Times New Roman" pitchFamily="18" charset="0"/>
            </a:endParaRPr>
          </a:p>
          <a:p>
            <a:pPr lvl="0"/>
            <a:r>
              <a:rPr lang="tt-RU" sz="2300" dirty="0" smtClean="0">
                <a:latin typeface="Times New Roman" pitchFamily="18" charset="0"/>
                <a:cs typeface="Times New Roman" pitchFamily="18" charset="0"/>
              </a:rPr>
              <a:t>Котлау хаты (письма поздравления) кайчан һәм нинди максат белән языла?</a:t>
            </a:r>
            <a:endParaRPr lang="en-US" sz="2300" dirty="0" smtClean="0">
              <a:latin typeface="Times New Roman" pitchFamily="18" charset="0"/>
              <a:cs typeface="Times New Roman" pitchFamily="18" charset="0"/>
            </a:endParaRPr>
          </a:p>
          <a:p>
            <a:pPr lvl="0"/>
            <a:r>
              <a:rPr lang="tt-RU" sz="2300" dirty="0" smtClean="0">
                <a:latin typeface="Times New Roman" pitchFamily="18" charset="0"/>
                <a:cs typeface="Times New Roman" pitchFamily="18" charset="0"/>
              </a:rPr>
              <a:t>Без сезнең белән кәгазьгә язылган, почта аша җибәрелә торган хатлар турында сөйләштек. Ә тагын нинди хатлар беләсез?</a:t>
            </a:r>
            <a:endParaRPr lang="en-US" sz="2300" dirty="0" smtClean="0">
              <a:latin typeface="Times New Roman" pitchFamily="18" charset="0"/>
              <a:cs typeface="Times New Roman" pitchFamily="18" charset="0"/>
            </a:endParaRPr>
          </a:p>
          <a:p>
            <a:pPr lvl="0"/>
            <a:r>
              <a:rPr lang="tt-RU" sz="2300" dirty="0" smtClean="0">
                <a:latin typeface="Times New Roman" pitchFamily="18" charset="0"/>
                <a:cs typeface="Times New Roman" pitchFamily="18" charset="0"/>
              </a:rPr>
              <a:t>Әйе, интернет аша, СМСлар аша аралашырга була. Сезнең өегездә күбегездә компьютерлар интернет челтәренә тоташтырылган. Сез компьютерда күбрәк нишлисез?</a:t>
            </a:r>
            <a:endParaRPr lang="en-US" sz="2300" dirty="0" smtClean="0">
              <a:latin typeface="Times New Roman" pitchFamily="18" charset="0"/>
              <a:cs typeface="Times New Roman" pitchFamily="18" charset="0"/>
            </a:endParaRPr>
          </a:p>
          <a:p>
            <a:pPr lvl="0"/>
            <a:r>
              <a:rPr lang="tt-RU" sz="2300" dirty="0" smtClean="0">
                <a:latin typeface="Times New Roman" pitchFamily="18" charset="0"/>
                <a:cs typeface="Times New Roman" pitchFamily="18" charset="0"/>
              </a:rPr>
              <a:t>Ләкин mailда үз почта ящигыңны булдырырга була. Һәм теләсә кемгә хат язып җибәрергә була. Сез беләсезме ничек?Хәзер мин сезгә күрсәтәм.  (слайдлар ярдәмендә интернет аша аралашу ысылын аңлату)</a:t>
            </a:r>
            <a:endParaRPr lang="en-US" sz="2300" dirty="0" smtClean="0">
              <a:latin typeface="Times New Roman" pitchFamily="18" charset="0"/>
              <a:cs typeface="Times New Roman" pitchFamily="18" charset="0"/>
            </a:endParaRPr>
          </a:p>
          <a:p>
            <a:pPr lvl="0"/>
            <a:r>
              <a:rPr lang="tt-RU" sz="2300" dirty="0" smtClean="0">
                <a:latin typeface="Times New Roman" pitchFamily="18" charset="0"/>
                <a:cs typeface="Times New Roman" pitchFamily="18" charset="0"/>
              </a:rPr>
              <a:t>Укучылар, интернет аша аралашуның нинди уңай якларын күрәсез?</a:t>
            </a:r>
            <a:endParaRPr lang="en-US" sz="2300" dirty="0" smtClean="0">
              <a:latin typeface="Times New Roman" pitchFamily="18" charset="0"/>
              <a:cs typeface="Times New Roman" pitchFamily="18" charset="0"/>
            </a:endParaRPr>
          </a:p>
          <a:p>
            <a:pPr lvl="0"/>
            <a:r>
              <a:rPr lang="tt-RU" sz="2300" dirty="0" smtClean="0">
                <a:latin typeface="Times New Roman" pitchFamily="18" charset="0"/>
                <a:cs typeface="Times New Roman" pitchFamily="18" charset="0"/>
              </a:rPr>
              <a:t>Ә тискәре яклары бар микән?</a:t>
            </a:r>
            <a:endParaRPr lang="en-US" sz="2300" dirty="0" smtClean="0">
              <a:latin typeface="Times New Roman" pitchFamily="18" charset="0"/>
              <a:cs typeface="Times New Roman" pitchFamily="18" charset="0"/>
            </a:endParaRPr>
          </a:p>
          <a:p>
            <a:pPr lvl="0"/>
            <a:r>
              <a:rPr lang="tt-RU" sz="2300" dirty="0" smtClean="0">
                <a:latin typeface="Times New Roman" pitchFamily="18" charset="0"/>
                <a:cs typeface="Times New Roman" pitchFamily="18" charset="0"/>
              </a:rPr>
              <a:t>Сезнеңчә, кайсы хат язу алымы иң яхшысы?</a:t>
            </a:r>
            <a:endParaRPr lang="en-US" sz="2300" dirty="0" smtClean="0">
              <a:latin typeface="Times New Roman" pitchFamily="18" charset="0"/>
              <a:cs typeface="Times New Roman" pitchFamily="18" charset="0"/>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00100" y="214290"/>
            <a:ext cx="7933588" cy="6429420"/>
          </a:xfrm>
        </p:spPr>
        <p:txBody>
          <a:bodyPr/>
          <a:lstStyle/>
          <a:p>
            <a:endParaRPr lang="ru-RU" sz="2400" i="1" u="sng" dirty="0" smtClean="0">
              <a:latin typeface="Times New Roman" pitchFamily="18" charset="0"/>
              <a:cs typeface="Times New Roman" pitchFamily="18" charset="0"/>
            </a:endParaRPr>
          </a:p>
          <a:p>
            <a:pPr>
              <a:buNone/>
            </a:pPr>
            <a:r>
              <a:rPr lang="ru-RU" sz="2400" i="1" dirty="0" smtClean="0">
                <a:latin typeface="Times New Roman" pitchFamily="18" charset="0"/>
                <a:cs typeface="Times New Roman" pitchFamily="18" charset="0"/>
              </a:rPr>
              <a:t>  </a:t>
            </a:r>
            <a:r>
              <a:rPr lang="en-US" sz="2400" i="1" u="sng" dirty="0" smtClean="0">
                <a:latin typeface="Times New Roman" pitchFamily="18" charset="0"/>
                <a:cs typeface="Times New Roman" pitchFamily="18" charset="0"/>
              </a:rPr>
              <a:t>IV</a:t>
            </a:r>
            <a:r>
              <a:rPr lang="ru-RU" sz="2400" i="1" u="sng" dirty="0" err="1" smtClean="0">
                <a:latin typeface="Times New Roman" pitchFamily="18" charset="0"/>
                <a:cs typeface="Times New Roman" pitchFamily="18" charset="0"/>
              </a:rPr>
              <a:t>Алган</a:t>
            </a:r>
            <a:r>
              <a:rPr lang="ru-RU" sz="2400" i="1" u="sng" dirty="0" smtClean="0">
                <a:latin typeface="Times New Roman" pitchFamily="18" charset="0"/>
                <a:cs typeface="Times New Roman" pitchFamily="18" charset="0"/>
              </a:rPr>
              <a:t> </a:t>
            </a:r>
            <a:r>
              <a:rPr lang="ru-RU" sz="2400" i="1" u="sng" dirty="0" err="1" smtClean="0">
                <a:latin typeface="Times New Roman" pitchFamily="18" charset="0"/>
                <a:cs typeface="Times New Roman" pitchFamily="18" charset="0"/>
              </a:rPr>
              <a:t>белемнәрне тикшерү, системага</a:t>
            </a:r>
            <a:r>
              <a:rPr lang="ru-RU" sz="2400" i="1" u="sng" dirty="0" smtClean="0">
                <a:latin typeface="Times New Roman" pitchFamily="18" charset="0"/>
                <a:cs typeface="Times New Roman" pitchFamily="18" charset="0"/>
              </a:rPr>
              <a:t> салу, </a:t>
            </a:r>
            <a:r>
              <a:rPr lang="ru-RU" sz="2400" i="1" u="sng" dirty="0" err="1" smtClean="0">
                <a:latin typeface="Times New Roman" pitchFamily="18" charset="0"/>
                <a:cs typeface="Times New Roman" pitchFamily="18" charset="0"/>
              </a:rPr>
              <a:t>ныгыту</a:t>
            </a:r>
            <a:endParaRPr lang="ru-RU" sz="2400" i="1" u="sng"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Укучылар</a:t>
            </a:r>
            <a:r>
              <a:rPr lang="ru-RU" sz="2400" dirty="0" smtClean="0">
                <a:latin typeface="Times New Roman" pitchFamily="18" charset="0"/>
                <a:cs typeface="Times New Roman" pitchFamily="18" charset="0"/>
              </a:rPr>
              <a:t>, без </a:t>
            </a:r>
            <a:r>
              <a:rPr lang="ru-RU" sz="2400" dirty="0" err="1" smtClean="0">
                <a:latin typeface="Times New Roman" pitchFamily="18" charset="0"/>
                <a:cs typeface="Times New Roman" pitchFamily="18" charset="0"/>
              </a:rPr>
              <a:t>бүген нинди</a:t>
            </a:r>
            <a:r>
              <a:rPr lang="ru-RU" sz="2400" dirty="0" smtClean="0">
                <a:latin typeface="Times New Roman" pitchFamily="18" charset="0"/>
                <a:cs typeface="Times New Roman" pitchFamily="18" charset="0"/>
              </a:rPr>
              <a:t> тема </a:t>
            </a:r>
            <a:r>
              <a:rPr lang="ru-RU" sz="2400" dirty="0" err="1" smtClean="0">
                <a:latin typeface="Times New Roman" pitchFamily="18" charset="0"/>
                <a:cs typeface="Times New Roman" pitchFamily="18" charset="0"/>
              </a:rPr>
              <a:t>өстендә эшләдек</a:t>
            </a:r>
            <a:r>
              <a:rPr lang="ru-RU"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Нәрсә ул</a:t>
            </a:r>
            <a:r>
              <a:rPr lang="ru-RU" sz="2400" dirty="0" smtClean="0">
                <a:latin typeface="Times New Roman" pitchFamily="18" charset="0"/>
                <a:cs typeface="Times New Roman" pitchFamily="18" charset="0"/>
              </a:rPr>
              <a:t> хат?</a:t>
            </a:r>
            <a:endParaRPr lang="en-US"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Хатларның нинди</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төрләрен исегездә калдырдыгыз</a:t>
            </a:r>
            <a:r>
              <a:rPr lang="ru-RU"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 Хат </a:t>
            </a:r>
            <a:r>
              <a:rPr lang="ru-RU" sz="2400" dirty="0" err="1" smtClean="0">
                <a:latin typeface="Times New Roman" pitchFamily="18" charset="0"/>
                <a:cs typeface="Times New Roman" pitchFamily="18" charset="0"/>
              </a:rPr>
              <a:t>язуның нинди</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кагыйдәләре исегездә калды</a:t>
            </a:r>
            <a:r>
              <a:rPr lang="ru-RU"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Хатларны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ничек</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җибәрергә була</a:t>
            </a:r>
            <a:r>
              <a:rPr lang="ru-RU"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42976" y="214290"/>
            <a:ext cx="7790712" cy="6215106"/>
          </a:xfrm>
        </p:spPr>
        <p:txBody>
          <a:bodyPr>
            <a:normAutofit fontScale="92500" lnSpcReduction="20000"/>
          </a:bodyPr>
          <a:lstStyle/>
          <a:p>
            <a:pPr>
              <a:buNone/>
            </a:pPr>
            <a:r>
              <a:rPr lang="ru-RU" sz="2800" i="1" dirty="0" smtClean="0">
                <a:latin typeface="Times New Roman" pitchFamily="18" charset="0"/>
                <a:cs typeface="Times New Roman" pitchFamily="18" charset="0"/>
              </a:rPr>
              <a:t>            </a:t>
            </a:r>
            <a:r>
              <a:rPr lang="en-US" sz="2800" i="1" u="sng" dirty="0" smtClean="0">
                <a:latin typeface="Times New Roman" pitchFamily="18" charset="0"/>
                <a:cs typeface="Times New Roman" pitchFamily="18" charset="0"/>
              </a:rPr>
              <a:t>V</a:t>
            </a:r>
            <a:r>
              <a:rPr lang="ru-RU" sz="2800" i="1" u="sng" dirty="0" smtClean="0">
                <a:latin typeface="Times New Roman" pitchFamily="18" charset="0"/>
                <a:cs typeface="Times New Roman" pitchFamily="18" charset="0"/>
              </a:rPr>
              <a:t> </a:t>
            </a:r>
            <a:r>
              <a:rPr lang="ru-RU" sz="2800" i="1" u="sng" dirty="0" err="1" smtClean="0">
                <a:latin typeface="Times New Roman" pitchFamily="18" charset="0"/>
                <a:cs typeface="Times New Roman" pitchFamily="18" charset="0"/>
              </a:rPr>
              <a:t>Йомгаклау</a:t>
            </a:r>
            <a:endParaRPr lang="en-US" sz="2800" dirty="0" smtClean="0">
              <a:latin typeface="Times New Roman" pitchFamily="18" charset="0"/>
              <a:cs typeface="Times New Roman" pitchFamily="18" charset="0"/>
            </a:endParaRPr>
          </a:p>
          <a:p>
            <a:r>
              <a:rPr lang="ru-RU" sz="2800" dirty="0" err="1" smtClean="0">
                <a:latin typeface="Times New Roman" pitchFamily="18" charset="0"/>
                <a:cs typeface="Times New Roman" pitchFamily="18" charset="0"/>
              </a:rPr>
              <a:t>Әйе, </a:t>
            </a:r>
            <a:r>
              <a:rPr lang="ru-RU" sz="2800" dirty="0" smtClean="0">
                <a:latin typeface="Times New Roman" pitchFamily="18" charset="0"/>
                <a:cs typeface="Times New Roman" pitchFamily="18" charset="0"/>
              </a:rPr>
              <a:t>без </a:t>
            </a:r>
            <a:r>
              <a:rPr lang="ru-RU" sz="2800" dirty="0" err="1" smtClean="0">
                <a:latin typeface="Times New Roman" pitchFamily="18" charset="0"/>
                <a:cs typeface="Times New Roman" pitchFamily="18" charset="0"/>
              </a:rPr>
              <a:t>кешеләр белән аралашмыйча</a:t>
            </a:r>
            <a:r>
              <a:rPr lang="ru-RU" sz="2800" dirty="0" smtClean="0">
                <a:latin typeface="Times New Roman" pitchFamily="18" charset="0"/>
                <a:cs typeface="Times New Roman" pitchFamily="18" charset="0"/>
              </a:rPr>
              <a:t> тора </a:t>
            </a:r>
            <a:r>
              <a:rPr lang="ru-RU" sz="2800" dirty="0" err="1" smtClean="0">
                <a:latin typeface="Times New Roman" pitchFamily="18" charset="0"/>
                <a:cs typeface="Times New Roman" pitchFamily="18" charset="0"/>
              </a:rPr>
              <a:t>алмыйбыз</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Ерактагы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якыннар</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белән дә төрлечә аралашырга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була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Шуның бер</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мисалы</a:t>
            </a:r>
            <a:r>
              <a:rPr lang="ru-RU" sz="2800" dirty="0" smtClean="0">
                <a:latin typeface="Times New Roman" pitchFamily="18" charset="0"/>
                <a:cs typeface="Times New Roman" pitchFamily="18" charset="0"/>
              </a:rPr>
              <a:t> – хат язу. </a:t>
            </a:r>
            <a:r>
              <a:rPr lang="ru-RU" sz="2800" dirty="0" err="1" smtClean="0">
                <a:latin typeface="Times New Roman" pitchFamily="18" charset="0"/>
                <a:cs typeface="Times New Roman" pitchFamily="18" charset="0"/>
              </a:rPr>
              <a:t>Хатны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бүгенге көндә </a:t>
            </a:r>
            <a:r>
              <a:rPr lang="ru-RU" sz="2800" dirty="0" smtClean="0">
                <a:latin typeface="Times New Roman" pitchFamily="18" charset="0"/>
                <a:cs typeface="Times New Roman" pitchFamily="18" charset="0"/>
              </a:rPr>
              <a:t>интернет </a:t>
            </a:r>
            <a:r>
              <a:rPr lang="ru-RU" sz="2800" dirty="0" err="1" smtClean="0">
                <a:latin typeface="Times New Roman" pitchFamily="18" charset="0"/>
                <a:cs typeface="Times New Roman" pitchFamily="18" charset="0"/>
              </a:rPr>
              <a:t>аша</a:t>
            </a:r>
            <a:r>
              <a:rPr lang="ru-RU" sz="2800" dirty="0" smtClean="0">
                <a:latin typeface="Times New Roman" pitchFamily="18" charset="0"/>
                <a:cs typeface="Times New Roman" pitchFamily="18" charset="0"/>
              </a:rPr>
              <a:t> да </a:t>
            </a:r>
            <a:r>
              <a:rPr lang="ru-RU" sz="2800" dirty="0" err="1" smtClean="0">
                <a:latin typeface="Times New Roman" pitchFamily="18" charset="0"/>
                <a:cs typeface="Times New Roman" pitchFamily="18" charset="0"/>
              </a:rPr>
              <a:t>җибәрергә </a:t>
            </a:r>
            <a:r>
              <a:rPr lang="ru-RU" sz="2800" dirty="0" smtClean="0">
                <a:latin typeface="Times New Roman" pitchFamily="18" charset="0"/>
                <a:cs typeface="Times New Roman" pitchFamily="18" charset="0"/>
              </a:rPr>
              <a:t>булла. </a:t>
            </a:r>
            <a:r>
              <a:rPr lang="ru-RU" sz="2800" dirty="0" err="1" smtClean="0">
                <a:latin typeface="Times New Roman" pitchFamily="18" charset="0"/>
                <a:cs typeface="Times New Roman" pitchFamily="18" charset="0"/>
              </a:rPr>
              <a:t>Бу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бик</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тиз</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уңайлы.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Вакытны</a:t>
            </a:r>
            <a:r>
              <a:rPr lang="ru-RU" sz="2800" dirty="0" smtClean="0">
                <a:latin typeface="Times New Roman" pitchFamily="18" charset="0"/>
                <a:cs typeface="Times New Roman" pitchFamily="18" charset="0"/>
              </a:rPr>
              <a:t> да аз ала, </a:t>
            </a:r>
            <a:r>
              <a:rPr lang="ru-RU" sz="2800" dirty="0" err="1" smtClean="0">
                <a:latin typeface="Times New Roman" pitchFamily="18" charset="0"/>
                <a:cs typeface="Times New Roman" pitchFamily="18" charset="0"/>
              </a:rPr>
              <a:t>адресатыгыз</a:t>
            </a:r>
            <a:r>
              <a:rPr lang="ru-RU" sz="2800" dirty="0" smtClean="0">
                <a:latin typeface="Times New Roman" pitchFamily="18" charset="0"/>
                <a:cs typeface="Times New Roman" pitchFamily="18" charset="0"/>
              </a:rPr>
              <a:t> интернет </a:t>
            </a:r>
            <a:r>
              <a:rPr lang="ru-RU" sz="2800" dirty="0" err="1" smtClean="0">
                <a:latin typeface="Times New Roman" pitchFamily="18" charset="0"/>
                <a:cs typeface="Times New Roman" pitchFamily="18" charset="0"/>
              </a:rPr>
              <a:t>челтәрендә булса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җавапны </a:t>
            </a:r>
            <a:r>
              <a:rPr lang="ru-RU" sz="2800" dirty="0" smtClean="0">
                <a:latin typeface="Times New Roman" pitchFamily="18" charset="0"/>
                <a:cs typeface="Times New Roman" pitchFamily="18" charset="0"/>
              </a:rPr>
              <a:t>да </a:t>
            </a:r>
            <a:r>
              <a:rPr lang="ru-RU" sz="2800" dirty="0" err="1" smtClean="0">
                <a:latin typeface="Times New Roman" pitchFamily="18" charset="0"/>
                <a:cs typeface="Times New Roman" pitchFamily="18" charset="0"/>
              </a:rPr>
              <a:t>шул</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ук</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вакытта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алырга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була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Хатны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ак</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кәгазь битенә үз кулың белән дә язып</a:t>
            </a:r>
            <a:r>
              <a:rPr lang="ru-RU" sz="2800" dirty="0" smtClean="0">
                <a:latin typeface="Times New Roman" pitchFamily="18" charset="0"/>
                <a:cs typeface="Times New Roman" pitchFamily="18" charset="0"/>
              </a:rPr>
              <a:t>, почта </a:t>
            </a:r>
            <a:r>
              <a:rPr lang="ru-RU" sz="2800" dirty="0" err="1" smtClean="0">
                <a:latin typeface="Times New Roman" pitchFamily="18" charset="0"/>
                <a:cs typeface="Times New Roman" pitchFamily="18" charset="0"/>
              </a:rPr>
              <a:t>аша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җибәрергә мөмкин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Монда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инде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яңалыклар белән бергә күңел җылысын </a:t>
            </a:r>
            <a:r>
              <a:rPr lang="ru-RU" sz="2800" dirty="0" smtClean="0">
                <a:latin typeface="Times New Roman" pitchFamily="18" charset="0"/>
                <a:cs typeface="Times New Roman" pitchFamily="18" charset="0"/>
              </a:rPr>
              <a:t>да </a:t>
            </a:r>
            <a:r>
              <a:rPr lang="ru-RU" sz="2800" dirty="0" err="1" smtClean="0">
                <a:latin typeface="Times New Roman" pitchFamily="18" charset="0"/>
                <a:cs typeface="Times New Roman" pitchFamily="18" charset="0"/>
              </a:rPr>
              <a:t>сизәргә була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Күргәнебезчә, </a:t>
            </a:r>
            <a:r>
              <a:rPr lang="ru-RU" sz="2800" dirty="0" smtClean="0">
                <a:latin typeface="Times New Roman" pitchFamily="18" charset="0"/>
                <a:cs typeface="Times New Roman" pitchFamily="18" charset="0"/>
              </a:rPr>
              <a:t>хат язу </a:t>
            </a:r>
            <a:r>
              <a:rPr lang="ru-RU" sz="2800" dirty="0" err="1" smtClean="0">
                <a:latin typeface="Times New Roman" pitchFamily="18" charset="0"/>
                <a:cs typeface="Times New Roman" pitchFamily="18" charset="0"/>
              </a:rPr>
              <a:t>бер</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дә җиңел эш</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түгел</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Аның үз кануннары</a:t>
            </a:r>
            <a:r>
              <a:rPr lang="ru-RU" sz="2800" dirty="0" smtClean="0">
                <a:latin typeface="Times New Roman" pitchFamily="18" charset="0"/>
                <a:cs typeface="Times New Roman" pitchFamily="18" charset="0"/>
              </a:rPr>
              <a:t> бар. </a:t>
            </a:r>
            <a:r>
              <a:rPr lang="ru-RU" sz="2800" dirty="0" err="1" smtClean="0">
                <a:latin typeface="Times New Roman" pitchFamily="18" charset="0"/>
                <a:cs typeface="Times New Roman" pitchFamily="18" charset="0"/>
              </a:rPr>
              <a:t>Әдәбият фәнендә </a:t>
            </a:r>
            <a:r>
              <a:rPr lang="ru-RU" sz="2800" dirty="0" smtClean="0">
                <a:latin typeface="Times New Roman" pitchFamily="18" charset="0"/>
                <a:cs typeface="Times New Roman" pitchFamily="18" charset="0"/>
              </a:rPr>
              <a:t>хат </a:t>
            </a:r>
            <a:r>
              <a:rPr lang="ru-RU" sz="2800" dirty="0" err="1" smtClean="0">
                <a:latin typeface="Times New Roman" pitchFamily="18" charset="0"/>
                <a:cs typeface="Times New Roman" pitchFamily="18" charset="0"/>
              </a:rPr>
              <a:t>формасында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язылган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әсәрләр </a:t>
            </a:r>
            <a:r>
              <a:rPr lang="ru-RU" sz="2800" dirty="0" smtClean="0">
                <a:latin typeface="Times New Roman" pitchFamily="18" charset="0"/>
                <a:cs typeface="Times New Roman" pitchFamily="18" charset="0"/>
              </a:rPr>
              <a:t>бар. </a:t>
            </a:r>
            <a:r>
              <a:rPr lang="ru-RU" sz="2800" dirty="0" err="1" smtClean="0">
                <a:latin typeface="Times New Roman" pitchFamily="18" charset="0"/>
                <a:cs typeface="Times New Roman" pitchFamily="18" charset="0"/>
              </a:rPr>
              <a:t>Аларны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эпистоляр</a:t>
            </a:r>
            <a:r>
              <a:rPr lang="ru-RU" sz="2800" dirty="0" smtClean="0">
                <a:latin typeface="Times New Roman" pitchFamily="18" charset="0"/>
                <a:cs typeface="Times New Roman" pitchFamily="18" charset="0"/>
              </a:rPr>
              <a:t> жанр </a:t>
            </a:r>
            <a:r>
              <a:rPr lang="ru-RU" sz="2800" dirty="0" err="1" smtClean="0">
                <a:latin typeface="Times New Roman" pitchFamily="18" charset="0"/>
                <a:cs typeface="Times New Roman" pitchFamily="18" charset="0"/>
              </a:rPr>
              <a:t>дип</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атыйлар</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Мәсәлән, Һ.Такташның «Киләчәккә хатлар</a:t>
            </a:r>
            <a:r>
              <a:rPr lang="ru-RU" sz="2800" dirty="0" smtClean="0">
                <a:latin typeface="Times New Roman" pitchFamily="18" charset="0"/>
                <a:cs typeface="Times New Roman" pitchFamily="18" charset="0"/>
              </a:rPr>
              <a:t>»</a:t>
            </a:r>
            <a:r>
              <a:rPr lang="ru-RU" sz="2800" dirty="0" err="1" smtClean="0">
                <a:latin typeface="Times New Roman" pitchFamily="18" charset="0"/>
                <a:cs typeface="Times New Roman" pitchFamily="18" charset="0"/>
              </a:rPr>
              <a:t>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Г.Кутуйның </a:t>
            </a:r>
            <a:r>
              <a:rPr lang="ru-RU" sz="2800" dirty="0" smtClean="0">
                <a:latin typeface="Times New Roman" pitchFamily="18" charset="0"/>
                <a:cs typeface="Times New Roman" pitchFamily="18" charset="0"/>
              </a:rPr>
              <a:t>«</a:t>
            </a:r>
            <a:r>
              <a:rPr lang="ru-RU" sz="2800" dirty="0" err="1" smtClean="0">
                <a:latin typeface="Times New Roman" pitchFamily="18" charset="0"/>
                <a:cs typeface="Times New Roman" pitchFamily="18" charset="0"/>
              </a:rPr>
              <a:t>Тапшырылмаган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хатлар</a:t>
            </a:r>
            <a:r>
              <a:rPr lang="ru-RU" sz="2800" dirty="0" smtClean="0">
                <a:latin typeface="Times New Roman" pitchFamily="18" charset="0"/>
                <a:cs typeface="Times New Roman" pitchFamily="18" charset="0"/>
              </a:rPr>
              <a:t>»</a:t>
            </a:r>
            <a:r>
              <a:rPr lang="ru-RU" sz="2800" dirty="0" err="1" smtClean="0">
                <a:latin typeface="Times New Roman" pitchFamily="18" charset="0"/>
                <a:cs typeface="Times New Roman" pitchFamily="18" charset="0"/>
              </a:rPr>
              <a:t>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Аның </a:t>
            </a:r>
            <a:r>
              <a:rPr lang="ru-RU" sz="2800" dirty="0" smtClean="0">
                <a:latin typeface="Times New Roman" pitchFamily="18" charset="0"/>
                <a:cs typeface="Times New Roman" pitchFamily="18" charset="0"/>
              </a:rPr>
              <a:t>берсе – </a:t>
            </a:r>
            <a:r>
              <a:rPr lang="ru-RU" sz="2800" dirty="0" err="1" smtClean="0">
                <a:latin typeface="Times New Roman" pitchFamily="18" charset="0"/>
                <a:cs typeface="Times New Roman" pitchFamily="18" charset="0"/>
              </a:rPr>
              <a:t>шигырь</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белән язылган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икенчесе</a:t>
            </a:r>
            <a:r>
              <a:rPr lang="ru-RU" sz="2800" dirty="0" smtClean="0">
                <a:latin typeface="Times New Roman" pitchFamily="18" charset="0"/>
                <a:cs typeface="Times New Roman" pitchFamily="18" charset="0"/>
              </a:rPr>
              <a:t> – повесть. </a:t>
            </a:r>
            <a:endParaRPr lang="en-US" sz="2800" dirty="0" smtClean="0">
              <a:latin typeface="Times New Roman" pitchFamily="18" charset="0"/>
              <a:cs typeface="Times New Roman" pitchFamily="18" charset="0"/>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00100" y="142852"/>
            <a:ext cx="7933588" cy="6572296"/>
          </a:xfrm>
        </p:spPr>
        <p:txBody>
          <a:bodyPr/>
          <a:lstStyle/>
          <a:p>
            <a:pPr>
              <a:buNone/>
            </a:pPr>
            <a:r>
              <a:rPr lang="ru-RU" i="1" u="sng" dirty="0" smtClean="0"/>
              <a:t>                                  </a:t>
            </a:r>
          </a:p>
          <a:p>
            <a:pPr>
              <a:buNone/>
            </a:pPr>
            <a:r>
              <a:rPr lang="ru-RU" i="1" dirty="0" smtClean="0"/>
              <a:t>                                   </a:t>
            </a:r>
            <a:r>
              <a:rPr lang="en-US" i="1" u="sng" dirty="0" smtClean="0">
                <a:latin typeface="Times New Roman" pitchFamily="18" charset="0"/>
                <a:cs typeface="Times New Roman" pitchFamily="18" charset="0"/>
              </a:rPr>
              <a:t>VI</a:t>
            </a:r>
            <a:r>
              <a:rPr lang="ru-RU" i="1" u="sng" dirty="0" smtClean="0">
                <a:latin typeface="Times New Roman" pitchFamily="18" charset="0"/>
                <a:cs typeface="Times New Roman" pitchFamily="18" charset="0"/>
              </a:rPr>
              <a:t> </a:t>
            </a:r>
            <a:r>
              <a:rPr lang="ru-RU" i="1" u="sng" dirty="0" err="1" smtClean="0">
                <a:latin typeface="Times New Roman" pitchFamily="18" charset="0"/>
                <a:cs typeface="Times New Roman" pitchFamily="18" charset="0"/>
              </a:rPr>
              <a:t>Өй эше</a:t>
            </a:r>
            <a:endParaRPr lang="en-US" dirty="0" smtClean="0">
              <a:latin typeface="Times New Roman" pitchFamily="18" charset="0"/>
              <a:cs typeface="Times New Roman" pitchFamily="18" charset="0"/>
            </a:endParaRPr>
          </a:p>
          <a:p>
            <a:r>
              <a:rPr lang="ru-RU" dirty="0" err="1" smtClean="0">
                <a:latin typeface="Times New Roman" pitchFamily="18" charset="0"/>
                <a:cs typeface="Times New Roman" pitchFamily="18" charset="0"/>
              </a:rPr>
              <a:t>Менә сез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дә өйдә </a:t>
            </a:r>
            <a:r>
              <a:rPr lang="ru-RU" dirty="0" smtClean="0">
                <a:latin typeface="Times New Roman" pitchFamily="18" charset="0"/>
                <a:cs typeface="Times New Roman" pitchFamily="18" charset="0"/>
              </a:rPr>
              <a:t>хат </a:t>
            </a:r>
            <a:r>
              <a:rPr lang="ru-RU" dirty="0" err="1" smtClean="0">
                <a:latin typeface="Times New Roman" pitchFamily="18" charset="0"/>
                <a:cs typeface="Times New Roman" pitchFamily="18" charset="0"/>
              </a:rPr>
              <a:t>язып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карагыз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әле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Көндәлекләрне ачып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өй эшен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язып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куегыз</a:t>
            </a:r>
            <a:r>
              <a:rPr lang="ru-RU" dirty="0" smtClean="0">
                <a:latin typeface="Times New Roman" pitchFamily="18" charset="0"/>
                <a:cs typeface="Times New Roman" pitchFamily="18" charset="0"/>
              </a:rPr>
              <a:t>. Хат </a:t>
            </a:r>
            <a:r>
              <a:rPr lang="ru-RU" dirty="0" err="1" smtClean="0">
                <a:latin typeface="Times New Roman" pitchFamily="18" charset="0"/>
                <a:cs typeface="Times New Roman" pitchFamily="18" charset="0"/>
              </a:rPr>
              <a:t>язарга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Ул</a:t>
            </a:r>
            <a:r>
              <a:rPr lang="ru-RU" dirty="0" smtClean="0">
                <a:latin typeface="Times New Roman" pitchFamily="18" charset="0"/>
                <a:cs typeface="Times New Roman" pitchFamily="18" charset="0"/>
              </a:rPr>
              <a:t> хат </a:t>
            </a:r>
            <a:r>
              <a:rPr lang="ru-RU" dirty="0" err="1" smtClean="0">
                <a:latin typeface="Times New Roman" pitchFamily="18" charset="0"/>
                <a:cs typeface="Times New Roman" pitchFamily="18" charset="0"/>
              </a:rPr>
              <a:t>дустыгызга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туганнарыгызга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яраткан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кешегезгә булырга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мөмкин</a:t>
            </a:r>
            <a:r>
              <a:rPr lang="ru-RU"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buNone/>
            </a:pPr>
            <a:endParaRPr lang="ru-RU" i="1" u="sng" dirty="0" smtClean="0">
              <a:latin typeface="Times New Roman" pitchFamily="18" charset="0"/>
              <a:cs typeface="Times New Roman" pitchFamily="18" charset="0"/>
            </a:endParaRPr>
          </a:p>
          <a:p>
            <a:pPr>
              <a:buNone/>
            </a:pPr>
            <a:r>
              <a:rPr lang="ru-RU" i="1" dirty="0" smtClean="0">
                <a:latin typeface="Times New Roman" pitchFamily="18" charset="0"/>
                <a:cs typeface="Times New Roman" pitchFamily="18" charset="0"/>
              </a:rPr>
              <a:t>                   </a:t>
            </a:r>
            <a:r>
              <a:rPr lang="en-US" i="1" u="sng" dirty="0" smtClean="0">
                <a:latin typeface="Times New Roman" pitchFamily="18" charset="0"/>
                <a:cs typeface="Times New Roman" pitchFamily="18" charset="0"/>
              </a:rPr>
              <a:t>VII </a:t>
            </a:r>
            <a:r>
              <a:rPr lang="ru-RU" i="1" u="sng" dirty="0" err="1" smtClean="0">
                <a:latin typeface="Times New Roman" pitchFamily="18" charset="0"/>
                <a:cs typeface="Times New Roman" pitchFamily="18" charset="0"/>
              </a:rPr>
              <a:t>Билгеләр </a:t>
            </a:r>
            <a:r>
              <a:rPr lang="ru-RU" i="1" u="sng" dirty="0" smtClean="0">
                <a:latin typeface="Times New Roman" pitchFamily="18" charset="0"/>
                <a:cs typeface="Times New Roman" pitchFamily="18" charset="0"/>
              </a:rPr>
              <a:t>кую, </a:t>
            </a:r>
            <a:r>
              <a:rPr lang="ru-RU" i="1" u="sng" dirty="0" err="1" smtClean="0">
                <a:latin typeface="Times New Roman" pitchFamily="18" charset="0"/>
                <a:cs typeface="Times New Roman" pitchFamily="18" charset="0"/>
              </a:rPr>
              <a:t>саубуллашу</a:t>
            </a:r>
            <a:r>
              <a:rPr lang="tt-RU" i="1" u="sng"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42976" y="285728"/>
            <a:ext cx="7790712" cy="6357982"/>
          </a:xfrm>
        </p:spPr>
        <p:txBody>
          <a:bodyPr>
            <a:normAutofit fontScale="47500" lnSpcReduction="20000"/>
          </a:bodyPr>
          <a:lstStyle/>
          <a:p>
            <a:r>
              <a:rPr lang="tt-RU" b="1" dirty="0" smtClean="0">
                <a:latin typeface="Times New Roman" pitchFamily="18" charset="0"/>
                <a:cs typeface="Times New Roman" pitchFamily="18" charset="0"/>
              </a:rPr>
              <a:t>Дәрес планы</a:t>
            </a:r>
            <a:endParaRPr lang="en-US" dirty="0" smtClean="0">
              <a:latin typeface="Times New Roman" pitchFamily="18" charset="0"/>
              <a:cs typeface="Times New Roman" pitchFamily="18" charset="0"/>
            </a:endParaRPr>
          </a:p>
          <a:p>
            <a:r>
              <a:rPr lang="tt-RU" dirty="0" smtClean="0">
                <a:latin typeface="Times New Roman" pitchFamily="18" charset="0"/>
                <a:cs typeface="Times New Roman" pitchFamily="18" charset="0"/>
              </a:rPr>
              <a:t>I Оештыру.</a:t>
            </a:r>
            <a:endParaRPr lang="en-US" dirty="0" smtClean="0">
              <a:latin typeface="Times New Roman" pitchFamily="18" charset="0"/>
              <a:cs typeface="Times New Roman" pitchFamily="18" charset="0"/>
            </a:endParaRPr>
          </a:p>
          <a:p>
            <a:r>
              <a:rPr lang="tt-RU" dirty="0" smtClean="0">
                <a:latin typeface="Times New Roman" pitchFamily="18" charset="0"/>
                <a:cs typeface="Times New Roman" pitchFamily="18" charset="0"/>
              </a:rPr>
              <a:t>II Актуальләштерү.</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Үткән дәрес материалын искә төшерү (фигыль темасын кабатлау)</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Өй эшен тикшерү</a:t>
            </a:r>
            <a:endParaRPr lang="en-US" dirty="0" smtClean="0">
              <a:latin typeface="Times New Roman" pitchFamily="18" charset="0"/>
              <a:cs typeface="Times New Roman" pitchFamily="18" charset="0"/>
            </a:endParaRPr>
          </a:p>
          <a:p>
            <a:r>
              <a:rPr lang="tt-RU" dirty="0" smtClean="0">
                <a:latin typeface="Times New Roman" pitchFamily="18" charset="0"/>
                <a:cs typeface="Times New Roman" pitchFamily="18" charset="0"/>
              </a:rPr>
              <a:t>III Яңа белем һәм күнекмәләр булдыруга әзерлек.</a:t>
            </a:r>
            <a:endParaRPr lang="en-US" dirty="0" smtClean="0">
              <a:latin typeface="Times New Roman" pitchFamily="18" charset="0"/>
              <a:cs typeface="Times New Roman" pitchFamily="18" charset="0"/>
            </a:endParaRPr>
          </a:p>
          <a:p>
            <a:pPr lvl="0"/>
            <a:r>
              <a:rPr lang="ru-RU" dirty="0" err="1" smtClean="0">
                <a:latin typeface="Times New Roman" pitchFamily="18" charset="0"/>
                <a:cs typeface="Times New Roman" pitchFamily="18" charset="0"/>
              </a:rPr>
              <a:t>Тактадагы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җөмләләрне тикшерү</a:t>
            </a:r>
            <a:r>
              <a:rPr lang="tt-RU"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lvl="0"/>
            <a:r>
              <a:rPr lang="ru-RU" dirty="0" err="1" smtClean="0">
                <a:latin typeface="Times New Roman" pitchFamily="18" charset="0"/>
                <a:cs typeface="Times New Roman" pitchFamily="18" charset="0"/>
              </a:rPr>
              <a:t>Дәрес темасы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максаты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белән таныштыру</a:t>
            </a:r>
            <a:r>
              <a:rPr lang="tt-RU"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IV</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Яңа белем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һәм күнекмәләр булдыру</a:t>
            </a:r>
            <a:r>
              <a:rPr lang="tt-RU"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lvl="0"/>
            <a:r>
              <a:rPr lang="ru-RU" dirty="0" err="1" smtClean="0">
                <a:latin typeface="Times New Roman" pitchFamily="18" charset="0"/>
                <a:cs typeface="Times New Roman" pitchFamily="18" charset="0"/>
              </a:rPr>
              <a:t>Нәрсә ул</a:t>
            </a:r>
            <a:r>
              <a:rPr lang="ru-RU" dirty="0" smtClean="0">
                <a:latin typeface="Times New Roman" pitchFamily="18" charset="0"/>
                <a:cs typeface="Times New Roman" pitchFamily="18" charset="0"/>
              </a:rPr>
              <a:t> хат?</a:t>
            </a:r>
            <a:endParaRPr lang="en-US" dirty="0" smtClean="0">
              <a:latin typeface="Times New Roman" pitchFamily="18" charset="0"/>
              <a:cs typeface="Times New Roman" pitchFamily="18" charset="0"/>
            </a:endParaRPr>
          </a:p>
          <a:p>
            <a:pPr lvl="0"/>
            <a:r>
              <a:rPr lang="ru-RU" dirty="0" smtClean="0">
                <a:latin typeface="Times New Roman" pitchFamily="18" charset="0"/>
                <a:cs typeface="Times New Roman" pitchFamily="18" charset="0"/>
              </a:rPr>
              <a:t>Хат </a:t>
            </a:r>
            <a:r>
              <a:rPr lang="ru-RU" dirty="0" err="1" smtClean="0">
                <a:latin typeface="Times New Roman" pitchFamily="18" charset="0"/>
                <a:cs typeface="Times New Roman" pitchFamily="18" charset="0"/>
              </a:rPr>
              <a:t>төрләре</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Шәхси хатлар</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Мәхәббәт хатлары</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Эш хаты</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Тәкъдим хаты</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Җавап хаты</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Кайгы уртаклашу хаты</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Котлау хаты</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V</a:t>
            </a:r>
            <a:r>
              <a:rPr lang="ru-RU" dirty="0" smtClean="0">
                <a:latin typeface="Times New Roman" pitchFamily="18" charset="0"/>
                <a:cs typeface="Times New Roman" pitchFamily="18" charset="0"/>
              </a:rPr>
              <a:t>Кире информация </a:t>
            </a:r>
            <a:r>
              <a:rPr lang="ru-RU" dirty="0" err="1" smtClean="0">
                <a:latin typeface="Times New Roman" pitchFamily="18" charset="0"/>
                <a:cs typeface="Times New Roman" pitchFamily="18" charset="0"/>
              </a:rPr>
              <a:t>алу</a:t>
            </a:r>
            <a:r>
              <a:rPr lang="ru-RU" dirty="0" smtClean="0">
                <a:latin typeface="Times New Roman" pitchFamily="18" charset="0"/>
                <a:cs typeface="Times New Roman" pitchFamily="18" charset="0"/>
              </a:rPr>
              <a:t>. Рефлексия</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VI</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Өй эше</a:t>
            </a:r>
            <a:r>
              <a:rPr lang="ru-RU"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Хат </a:t>
            </a:r>
            <a:r>
              <a:rPr lang="ru-RU" dirty="0" err="1" smtClean="0">
                <a:latin typeface="Times New Roman" pitchFamily="18" charset="0"/>
                <a:cs typeface="Times New Roman" pitchFamily="18" charset="0"/>
              </a:rPr>
              <a:t>язарга</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VII</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Билгеләр </a:t>
            </a:r>
            <a:r>
              <a:rPr lang="ru-RU" dirty="0" smtClean="0">
                <a:latin typeface="Times New Roman" pitchFamily="18" charset="0"/>
                <a:cs typeface="Times New Roman" pitchFamily="18" charset="0"/>
              </a:rPr>
              <a:t>кую, </a:t>
            </a:r>
            <a:r>
              <a:rPr lang="ru-RU" dirty="0" err="1" smtClean="0">
                <a:latin typeface="Times New Roman" pitchFamily="18" charset="0"/>
                <a:cs typeface="Times New Roman" pitchFamily="18" charset="0"/>
              </a:rPr>
              <a:t>йомгаклау</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1538" y="142852"/>
            <a:ext cx="7862150" cy="6429420"/>
          </a:xfrm>
        </p:spPr>
        <p:txBody>
          <a:bodyPr>
            <a:normAutofit/>
          </a:bodyPr>
          <a:lstStyle/>
          <a:p>
            <a:r>
              <a:rPr lang="tt-RU" sz="2800" dirty="0" smtClean="0">
                <a:latin typeface="Times New Roman" pitchFamily="18" charset="0"/>
                <a:cs typeface="Times New Roman" pitchFamily="18" charset="0"/>
              </a:rPr>
              <a:t>Каз канаты </a:t>
            </a:r>
            <a:r>
              <a:rPr lang="tt-RU" sz="2800" dirty="0" smtClean="0">
                <a:latin typeface="Times New Roman" pitchFamily="18" charset="0"/>
                <a:cs typeface="Times New Roman" pitchFamily="18" charset="0"/>
              </a:rPr>
              <a:t>каурый-каурый,</a:t>
            </a:r>
          </a:p>
          <a:p>
            <a:pPr>
              <a:buNone/>
            </a:pPr>
            <a:r>
              <a:rPr lang="tt-RU" sz="2800" dirty="0" smtClean="0">
                <a:latin typeface="Times New Roman" pitchFamily="18" charset="0"/>
                <a:cs typeface="Times New Roman" pitchFamily="18" charset="0"/>
              </a:rPr>
              <a:t>    Хатлар </a:t>
            </a:r>
            <a:r>
              <a:rPr lang="tt-RU" sz="2800" dirty="0" smtClean="0">
                <a:latin typeface="Times New Roman" pitchFamily="18" charset="0"/>
                <a:cs typeface="Times New Roman" pitchFamily="18" charset="0"/>
              </a:rPr>
              <a:t>язарга ярый.</a:t>
            </a:r>
          </a:p>
          <a:p>
            <a:pPr>
              <a:buNone/>
            </a:pPr>
            <a:r>
              <a:rPr lang="tt-RU" sz="2800" dirty="0" smtClean="0">
                <a:latin typeface="Times New Roman" pitchFamily="18" charset="0"/>
                <a:cs typeface="Times New Roman" pitchFamily="18" charset="0"/>
              </a:rPr>
              <a:t>    Уйнамагач </a:t>
            </a:r>
            <a:r>
              <a:rPr lang="tt-RU" sz="2800" dirty="0" smtClean="0">
                <a:latin typeface="Times New Roman" pitchFamily="18" charset="0"/>
                <a:cs typeface="Times New Roman" pitchFamily="18" charset="0"/>
              </a:rPr>
              <a:t>та,көлмәгәч,</a:t>
            </a:r>
          </a:p>
          <a:p>
            <a:pPr>
              <a:buNone/>
            </a:pPr>
            <a:r>
              <a:rPr lang="tt-RU" sz="2800" dirty="0" smtClean="0">
                <a:latin typeface="Times New Roman" pitchFamily="18" charset="0"/>
                <a:cs typeface="Times New Roman" pitchFamily="18" charset="0"/>
              </a:rPr>
              <a:t>    Бу </a:t>
            </a:r>
            <a:r>
              <a:rPr lang="tt-RU" sz="2800" dirty="0" smtClean="0">
                <a:latin typeface="Times New Roman" pitchFamily="18" charset="0"/>
                <a:cs typeface="Times New Roman" pitchFamily="18" charset="0"/>
              </a:rPr>
              <a:t>дөнья нигә ярый?</a:t>
            </a:r>
          </a:p>
          <a:p>
            <a:endParaRPr lang="tt-RU" sz="2800" dirty="0" smtClean="0">
              <a:latin typeface="Times New Roman" pitchFamily="18" charset="0"/>
              <a:cs typeface="Times New Roman" pitchFamily="18" charset="0"/>
            </a:endParaRPr>
          </a:p>
          <a:p>
            <a:endParaRPr lang="tt-RU" sz="2800" dirty="0" smtClean="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p:txBody>
      </p:sp>
      <p:pic>
        <p:nvPicPr>
          <p:cNvPr id="4" name="Рисунок 3" descr="3521.jpg"/>
          <p:cNvPicPr>
            <a:picLocks noChangeAspect="1"/>
          </p:cNvPicPr>
          <p:nvPr/>
        </p:nvPicPr>
        <p:blipFill>
          <a:blip r:embed="rId2" cstate="print"/>
          <a:stretch>
            <a:fillRect/>
          </a:stretch>
        </p:blipFill>
        <p:spPr>
          <a:xfrm>
            <a:off x="4500562" y="2857496"/>
            <a:ext cx="4286260" cy="364332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85852" y="500042"/>
            <a:ext cx="7647836" cy="5929354"/>
          </a:xfrm>
        </p:spPr>
        <p:txBody>
          <a:bodyPr>
            <a:normAutofit/>
          </a:bodyPr>
          <a:lstStyle/>
          <a:p>
            <a:r>
              <a:rPr lang="en-US" sz="2000" i="1" u="sng" dirty="0" smtClean="0">
                <a:latin typeface="Times New Roman" pitchFamily="18" charset="0"/>
                <a:cs typeface="Times New Roman" pitchFamily="18" charset="0"/>
              </a:rPr>
              <a:t>III</a:t>
            </a:r>
            <a:r>
              <a:rPr lang="ru-RU" sz="2000" i="1" u="sng" dirty="0" smtClean="0">
                <a:latin typeface="Times New Roman" pitchFamily="18" charset="0"/>
                <a:cs typeface="Times New Roman" pitchFamily="18" charset="0"/>
              </a:rPr>
              <a:t> </a:t>
            </a:r>
            <a:r>
              <a:rPr lang="ru-RU" sz="2000" i="1" u="sng" dirty="0" err="1" smtClean="0">
                <a:latin typeface="Times New Roman" pitchFamily="18" charset="0"/>
                <a:cs typeface="Times New Roman" pitchFamily="18" charset="0"/>
              </a:rPr>
              <a:t>Яңа белем</a:t>
            </a:r>
            <a:r>
              <a:rPr lang="ru-RU" sz="2000" i="1" u="sng" dirty="0" smtClean="0">
                <a:latin typeface="Times New Roman" pitchFamily="18" charset="0"/>
                <a:cs typeface="Times New Roman" pitchFamily="18" charset="0"/>
              </a:rPr>
              <a:t> </a:t>
            </a:r>
            <a:r>
              <a:rPr lang="ru-RU" sz="2000" i="1" u="sng" dirty="0" err="1" smtClean="0">
                <a:latin typeface="Times New Roman" pitchFamily="18" charset="0"/>
                <a:cs typeface="Times New Roman" pitchFamily="18" charset="0"/>
              </a:rPr>
              <a:t>һәм күнекмәләрне формалаштыруга</a:t>
            </a:r>
            <a:r>
              <a:rPr lang="ru-RU" sz="2000" i="1" u="sng" dirty="0" smtClean="0">
                <a:latin typeface="Times New Roman" pitchFamily="18" charset="0"/>
                <a:cs typeface="Times New Roman" pitchFamily="18" charset="0"/>
              </a:rPr>
              <a:t> </a:t>
            </a:r>
            <a:r>
              <a:rPr lang="ru-RU" sz="2000" i="1" u="sng" dirty="0" err="1" smtClean="0">
                <a:latin typeface="Times New Roman" pitchFamily="18" charset="0"/>
                <a:cs typeface="Times New Roman" pitchFamily="18" charset="0"/>
              </a:rPr>
              <a:t>әзерлек</a:t>
            </a:r>
            <a:endParaRPr lang="en-US" sz="2000" dirty="0" smtClean="0">
              <a:latin typeface="Times New Roman" pitchFamily="18" charset="0"/>
              <a:cs typeface="Times New Roman" pitchFamily="18" charset="0"/>
            </a:endParaRPr>
          </a:p>
          <a:p>
            <a:r>
              <a:rPr lang="ru-RU" sz="2000" dirty="0" err="1" smtClean="0">
                <a:latin typeface="Times New Roman" pitchFamily="18" charset="0"/>
                <a:cs typeface="Times New Roman" pitchFamily="18" charset="0"/>
              </a:rPr>
              <a:t>Тактадагы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җөмләгә игътибар</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итегез</a:t>
            </a:r>
            <a:r>
              <a:rPr lang="ru-RU"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tt-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Сау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бул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кадерле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дустым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миңа </a:t>
            </a:r>
            <a:r>
              <a:rPr lang="ru-RU" sz="2000" dirty="0" smtClean="0">
                <a:latin typeface="Times New Roman" pitchFamily="18" charset="0"/>
                <a:cs typeface="Times New Roman" pitchFamily="18" charset="0"/>
              </a:rPr>
              <a:t>да хат яз!</a:t>
            </a:r>
            <a:endParaRPr lang="en-US"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Сезнеңчә, бу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җөмлә кайдан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алынган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хаттан</a:t>
            </a:r>
            <a:r>
              <a:rPr lang="ru-RU"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 Без </a:t>
            </a:r>
            <a:r>
              <a:rPr lang="ru-RU" sz="2000" dirty="0" err="1" smtClean="0">
                <a:latin typeface="Times New Roman" pitchFamily="18" charset="0"/>
                <a:cs typeface="Times New Roman" pitchFamily="18" charset="0"/>
              </a:rPr>
              <a:t>бүген сезнең белән нәкъ менә хатлар</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турында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сөйләшербез</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Дәресебезнең темасы</a:t>
            </a:r>
            <a:r>
              <a:rPr lang="ru-RU" sz="2000" dirty="0" smtClean="0">
                <a:latin typeface="Times New Roman" pitchFamily="18" charset="0"/>
                <a:cs typeface="Times New Roman" pitchFamily="18" charset="0"/>
              </a:rPr>
              <a:t> – </a:t>
            </a:r>
            <a:r>
              <a:rPr lang="tt-RU" sz="2000"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Хат</a:t>
            </a:r>
            <a:r>
              <a:rPr lang="tt-RU" sz="2000"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Бүген хатларның төрләре, аны</a:t>
            </a:r>
            <a:r>
              <a:rPr lang="ru-RU" sz="2000" dirty="0" smtClean="0">
                <a:latin typeface="Times New Roman" pitchFamily="18" charset="0"/>
                <a:cs typeface="Times New Roman" pitchFamily="18" charset="0"/>
              </a:rPr>
              <a:t> язу </a:t>
            </a:r>
            <a:r>
              <a:rPr lang="ru-RU" sz="2000" dirty="0" err="1" smtClean="0">
                <a:latin typeface="Times New Roman" pitchFamily="18" charset="0"/>
                <a:cs typeface="Times New Roman" pitchFamily="18" charset="0"/>
              </a:rPr>
              <a:t>нормалары</a:t>
            </a:r>
            <a:r>
              <a:rPr lang="ru-RU" sz="2000" dirty="0" smtClean="0">
                <a:latin typeface="Times New Roman" pitchFamily="18" charset="0"/>
                <a:cs typeface="Times New Roman" pitchFamily="18" charset="0"/>
              </a:rPr>
              <a:t>, этикеты, </a:t>
            </a:r>
            <a:r>
              <a:rPr lang="ru-RU" sz="2000" dirty="0" err="1" smtClean="0">
                <a:latin typeface="Times New Roman" pitchFamily="18" charset="0"/>
                <a:cs typeface="Times New Roman" pitchFamily="18" charset="0"/>
              </a:rPr>
              <a:t>бөек кешеләрнең </a:t>
            </a:r>
            <a:r>
              <a:rPr lang="ru-RU" sz="2000" dirty="0" smtClean="0">
                <a:latin typeface="Times New Roman" pitchFamily="18" charset="0"/>
                <a:cs typeface="Times New Roman" pitchFamily="18" charset="0"/>
              </a:rPr>
              <a:t>хат </a:t>
            </a:r>
            <a:r>
              <a:rPr lang="ru-RU" sz="2000" dirty="0" err="1" smtClean="0">
                <a:latin typeface="Times New Roman" pitchFamily="18" charset="0"/>
                <a:cs typeface="Times New Roman" pitchFamily="18" charset="0"/>
              </a:rPr>
              <a:t>үрнәкләре белән танышырбыз</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Дәфтәрләрне ачып</a:t>
            </a:r>
            <a:r>
              <a:rPr lang="ru-RU" sz="2000" dirty="0" smtClean="0">
                <a:latin typeface="Times New Roman" pitchFamily="18" charset="0"/>
                <a:cs typeface="Times New Roman" pitchFamily="18" charset="0"/>
              </a:rPr>
              <a:t>, число </a:t>
            </a:r>
            <a:r>
              <a:rPr lang="ru-RU" sz="2000" dirty="0" err="1" smtClean="0">
                <a:latin typeface="Times New Roman" pitchFamily="18" charset="0"/>
                <a:cs typeface="Times New Roman" pitchFamily="18" charset="0"/>
              </a:rPr>
              <a:t>һәм теманы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язып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куегыз</a:t>
            </a:r>
            <a:r>
              <a:rPr lang="ru-RU" sz="2000" dirty="0" smtClean="0">
                <a:latin typeface="Times New Roman" pitchFamily="18" charset="0"/>
                <a:cs typeface="Times New Roman" pitchFamily="18" charset="0"/>
              </a:rPr>
              <a:t>.</a:t>
            </a:r>
          </a:p>
          <a:p>
            <a:r>
              <a:rPr lang="en-US" sz="2000" i="1" u="sng" dirty="0" smtClean="0">
                <a:latin typeface="Times New Roman" pitchFamily="18" charset="0"/>
                <a:cs typeface="Times New Roman" pitchFamily="18" charset="0"/>
              </a:rPr>
              <a:t>IV</a:t>
            </a:r>
            <a:r>
              <a:rPr lang="tt-RU" sz="2000" i="1" u="sng" dirty="0" smtClean="0">
                <a:latin typeface="Times New Roman" pitchFamily="18" charset="0"/>
                <a:cs typeface="Times New Roman" pitchFamily="18" charset="0"/>
              </a:rPr>
              <a:t> Яңа белем һәм күнекмәләр булдыру</a:t>
            </a:r>
            <a:endParaRPr lang="en-US" sz="2000" dirty="0" smtClean="0">
              <a:latin typeface="Times New Roman" pitchFamily="18" charset="0"/>
              <a:cs typeface="Times New Roman" pitchFamily="18" charset="0"/>
            </a:endParaRPr>
          </a:p>
          <a:p>
            <a:pPr lvl="0"/>
            <a:r>
              <a:rPr lang="tt-RU" sz="2000" dirty="0" smtClean="0">
                <a:latin typeface="Times New Roman" pitchFamily="18" charset="0"/>
                <a:cs typeface="Times New Roman" pitchFamily="18" charset="0"/>
              </a:rPr>
              <a:t>Сез ничек уйлыйсыз, хат нәрсә ул?</a:t>
            </a:r>
            <a:endParaRPr lang="en-US" sz="2000" dirty="0" smtClean="0">
              <a:latin typeface="Times New Roman" pitchFamily="18" charset="0"/>
              <a:cs typeface="Times New Roman" pitchFamily="18" charset="0"/>
            </a:endParaRPr>
          </a:p>
          <a:p>
            <a:r>
              <a:rPr lang="tt-RU" sz="2000" dirty="0" smtClean="0">
                <a:latin typeface="Times New Roman" pitchFamily="18" charset="0"/>
                <a:cs typeface="Times New Roman" pitchFamily="18" charset="0"/>
              </a:rPr>
              <a:t>Аңлатмалы сүзлектә хат сүзенә булган билгеләмәне карыйк әле. (1 укучы чыгып сүзлектән хат сүзенә аңлатма таба, кычкырып укый)</a:t>
            </a:r>
            <a:endParaRPr lang="en-US" sz="20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85852" y="285728"/>
            <a:ext cx="7647836" cy="6286544"/>
          </a:xfrm>
        </p:spPr>
        <p:txBody>
          <a:bodyPr>
            <a:normAutofit/>
          </a:bodyPr>
          <a:lstStyle/>
          <a:p>
            <a:r>
              <a:rPr lang="tt-RU" sz="4000" dirty="0" smtClean="0">
                <a:latin typeface="Times New Roman" pitchFamily="18" charset="0"/>
                <a:cs typeface="Times New Roman" pitchFamily="18" charset="0"/>
              </a:rPr>
              <a:t>   Хат – ис. Үзара хәбәрләшү максатында кемгәдер атап язып җибәрелә һәм тапшырыла торган язма.</a:t>
            </a:r>
          </a:p>
          <a:p>
            <a:pPr>
              <a:buNone/>
            </a:pPr>
            <a:endParaRPr lang="en-US" sz="4000" dirty="0">
              <a:latin typeface="Times New Roman" pitchFamily="18" charset="0"/>
              <a:cs typeface="Times New Roman" pitchFamily="18" charset="0"/>
            </a:endParaRPr>
          </a:p>
        </p:txBody>
      </p:sp>
      <p:pic>
        <p:nvPicPr>
          <p:cNvPr id="4" name="Рисунок 3" descr="treug.jpg"/>
          <p:cNvPicPr>
            <a:picLocks noChangeAspect="1"/>
          </p:cNvPicPr>
          <p:nvPr/>
        </p:nvPicPr>
        <p:blipFill>
          <a:blip r:embed="rId2" cstate="print"/>
          <a:stretch>
            <a:fillRect/>
          </a:stretch>
        </p:blipFill>
        <p:spPr>
          <a:xfrm rot="20758269">
            <a:off x="1311156" y="4158656"/>
            <a:ext cx="3293600" cy="1792805"/>
          </a:xfrm>
          <a:prstGeom prst="rect">
            <a:avLst/>
          </a:prstGeom>
        </p:spPr>
      </p:pic>
      <p:pic>
        <p:nvPicPr>
          <p:cNvPr id="5" name="Рисунок 4" descr="fdrryw.gif"/>
          <p:cNvPicPr>
            <a:picLocks noChangeAspect="1"/>
          </p:cNvPicPr>
          <p:nvPr/>
        </p:nvPicPr>
        <p:blipFill>
          <a:blip r:embed="rId3" cstate="print"/>
          <a:stretch>
            <a:fillRect/>
          </a:stretch>
        </p:blipFill>
        <p:spPr>
          <a:xfrm>
            <a:off x="6181080" y="2285992"/>
            <a:ext cx="2962920" cy="214314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14414" y="214290"/>
            <a:ext cx="7719274" cy="6357982"/>
          </a:xfrm>
        </p:spPr>
        <p:txBody>
          <a:bodyPr>
            <a:normAutofit/>
          </a:bodyPr>
          <a:lstStyle/>
          <a:p>
            <a:pPr lvl="0"/>
            <a:r>
              <a:rPr lang="tt-RU" dirty="0" smtClean="0">
                <a:latin typeface="Times New Roman" pitchFamily="18" charset="0"/>
                <a:cs typeface="Times New Roman" pitchFamily="18" charset="0"/>
              </a:rPr>
              <a:t>Каурый каләмнәр гайсы гасырда барлыкка килгән?</a:t>
            </a:r>
          </a:p>
          <a:p>
            <a:pPr lvl="0"/>
            <a:r>
              <a:rPr lang="tt-RU" dirty="0" smtClean="0">
                <a:latin typeface="Times New Roman" pitchFamily="18" charset="0"/>
                <a:cs typeface="Times New Roman" pitchFamily="18" charset="0"/>
              </a:rPr>
              <a:t>Кайсы гасырда язулар барлыкка килгән?</a:t>
            </a:r>
          </a:p>
          <a:p>
            <a:pPr lvl="0"/>
            <a:r>
              <a:rPr lang="tt-RU" dirty="0" smtClean="0">
                <a:latin typeface="Times New Roman" pitchFamily="18" charset="0"/>
                <a:cs typeface="Times New Roman" pitchFamily="18" charset="0"/>
              </a:rPr>
              <a:t>Хат ни өчен кирәк?</a:t>
            </a:r>
          </a:p>
          <a:p>
            <a:pPr lvl="0"/>
            <a:r>
              <a:rPr lang="tt-RU" dirty="0" smtClean="0">
                <a:latin typeface="Times New Roman" pitchFamily="18" charset="0"/>
                <a:cs typeface="Times New Roman" pitchFamily="18" charset="0"/>
              </a:rPr>
              <a:t>Сез үзегез хатлар язасызмы?</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Хатны кемнәргә язып була?</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Хатлар кемнән килә?</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Ни өчен без хатларны сирәк язабыз?</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Тагын хатлар турында нәрсәләр беләсез?</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Сез ничек уйлыйсыз, хат алу күңеллеме?</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t-RU" dirty="0" smtClean="0"/>
              <a:t>   2011-нче  ел  Г.Тукай елы</a:t>
            </a:r>
            <a:endParaRPr lang="en-US" dirty="0"/>
          </a:p>
        </p:txBody>
      </p:sp>
      <p:pic>
        <p:nvPicPr>
          <p:cNvPr id="4" name="Содержимое 3" descr="image002.jpg"/>
          <p:cNvPicPr>
            <a:picLocks noGrp="1" noChangeAspect="1"/>
          </p:cNvPicPr>
          <p:nvPr>
            <p:ph idx="1"/>
          </p:nvPr>
        </p:nvPicPr>
        <p:blipFill>
          <a:blip r:embed="rId2" cstate="print"/>
          <a:stretch>
            <a:fillRect/>
          </a:stretch>
        </p:blipFill>
        <p:spPr>
          <a:xfrm>
            <a:off x="3143240" y="1849326"/>
            <a:ext cx="3143272" cy="3202208"/>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14414" y="214290"/>
            <a:ext cx="7719274" cy="6357982"/>
          </a:xfrm>
        </p:spPr>
        <p:txBody>
          <a:bodyPr>
            <a:normAutofit/>
          </a:bodyPr>
          <a:lstStyle/>
          <a:p>
            <a:endParaRPr lang="tt-RU" dirty="0" smtClean="0">
              <a:latin typeface="Times New Roman" pitchFamily="18" charset="0"/>
              <a:cs typeface="Times New Roman" pitchFamily="18" charset="0"/>
            </a:endParaRPr>
          </a:p>
          <a:p>
            <a:pPr>
              <a:buNone/>
            </a:pPr>
            <a:r>
              <a:rPr lang="tt-RU" dirty="0" smtClean="0">
                <a:latin typeface="Times New Roman" pitchFamily="18" charset="0"/>
                <a:cs typeface="Times New Roman" pitchFamily="18" charset="0"/>
              </a:rPr>
              <a:t>                          Хат төрләре:</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Шәхси хатлар</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Мәхәббәт хатлары</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Эш хаты</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Тәкъдим хаты</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Җавап хаты</a:t>
            </a:r>
            <a:endParaRPr lang="en-US" dirty="0" smtClean="0">
              <a:latin typeface="Times New Roman" pitchFamily="18" charset="0"/>
              <a:cs typeface="Times New Roman" pitchFamily="18" charset="0"/>
            </a:endParaRPr>
          </a:p>
          <a:p>
            <a:pPr lvl="0"/>
            <a:r>
              <a:rPr lang="tt-RU" dirty="0" smtClean="0">
                <a:latin typeface="Times New Roman" pitchFamily="18" charset="0"/>
                <a:cs typeface="Times New Roman" pitchFamily="18" charset="0"/>
              </a:rPr>
              <a:t>Кайгы уртаклашу хаты</a:t>
            </a:r>
            <a:endParaRPr lang="en-US" dirty="0" smtClean="0">
              <a:latin typeface="Times New Roman" pitchFamily="18" charset="0"/>
              <a:cs typeface="Times New Roman" pitchFamily="18" charset="0"/>
            </a:endParaRPr>
          </a:p>
          <a:p>
            <a:r>
              <a:rPr lang="tt-RU" dirty="0" smtClean="0">
                <a:latin typeface="Times New Roman" pitchFamily="18" charset="0"/>
                <a:cs typeface="Times New Roman" pitchFamily="18" charset="0"/>
              </a:rPr>
              <a:t>Котлау хаты</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14414" y="285728"/>
            <a:ext cx="7719274" cy="6215106"/>
          </a:xfrm>
        </p:spPr>
        <p:txBody>
          <a:bodyPr>
            <a:normAutofit fontScale="62500" lnSpcReduction="20000"/>
          </a:bodyPr>
          <a:lstStyle/>
          <a:p>
            <a:pPr>
              <a:buNone/>
            </a:pP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Шәхси хатларга тукталыйк. Шәхси хатлар кемгә языла?</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Бу хат, гадәттә нинди сүзләр белән башланырга мөмкин?</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Шәхси хатның эчтәлегендә нәрсәләр булырга мөмкин?</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Хат ничек тәмамлана?</a:t>
            </a:r>
            <a:endParaRPr lang="en-US" sz="2900" dirty="0" smtClean="0">
              <a:latin typeface="Times New Roman" pitchFamily="18" charset="0"/>
              <a:cs typeface="Times New Roman" pitchFamily="18" charset="0"/>
            </a:endParaRPr>
          </a:p>
          <a:p>
            <a:r>
              <a:rPr lang="tt-RU" sz="2900" dirty="0" smtClean="0">
                <a:latin typeface="Times New Roman" pitchFamily="18" charset="0"/>
                <a:cs typeface="Times New Roman" pitchFamily="18" charset="0"/>
              </a:rPr>
              <a:t>Дәреслек белән эш. 57нче бит 110нчы күнегү. Хат үрнәге белән танышыгыз. Укыган вакытта уйлагыз: хат ничек язылган, хатта сүз нәрсә турында, хатны кем һәм кемгә яза.</a:t>
            </a:r>
            <a:endParaRPr lang="en-US" sz="2900" dirty="0" smtClean="0">
              <a:latin typeface="Times New Roman" pitchFamily="18" charset="0"/>
              <a:cs typeface="Times New Roman" pitchFamily="18" charset="0"/>
            </a:endParaRPr>
          </a:p>
          <a:p>
            <a:r>
              <a:rPr lang="tt-RU" sz="2900" dirty="0" smtClean="0">
                <a:latin typeface="Times New Roman" pitchFamily="18" charset="0"/>
                <a:cs typeface="Times New Roman" pitchFamily="18" charset="0"/>
              </a:rPr>
              <a:t>(1 укучы кычкырып укый)</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Хатны кем яза?</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Хат кемгә адресланган?</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Хат ничек башлана?</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Хатның башында нәрсәләр сорала?</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Хатта Энҗе нәрсә турында сөйли?</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Энҗенең әйтергә теләгән сүзе аңлашыламы? Ни өчен?</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Хат аша Энҗенең кәефен белеп буламы?</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Хат ничек тәмамланган?</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Бу хат нинди төргә керә, ни өчен?</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Димәк, шәхси хатлар ничек язылырга тиеш?</a:t>
            </a:r>
            <a:endParaRPr lang="en-US" sz="2900" dirty="0" smtClean="0">
              <a:latin typeface="Times New Roman" pitchFamily="18" charset="0"/>
              <a:cs typeface="Times New Roman" pitchFamily="18" charset="0"/>
            </a:endParaRPr>
          </a:p>
          <a:p>
            <a:pPr lvl="0"/>
            <a:r>
              <a:rPr lang="tt-RU" sz="2900" dirty="0" smtClean="0">
                <a:latin typeface="Times New Roman" pitchFamily="18" charset="0"/>
                <a:cs typeface="Times New Roman" pitchFamily="18" charset="0"/>
              </a:rPr>
              <a:t>Ә хәзер шәхси хатларны язуда этикет кагыйдәләренә тукталыйк. (Аерым битләрдә таратылган кагыйдәләрне уку, ризамы, түгелме аңлатып бару)</a:t>
            </a:r>
            <a:endParaRPr lang="en-US" sz="2900" dirty="0" smtClean="0">
              <a:latin typeface="Times New Roman" pitchFamily="18" charset="0"/>
              <a:cs typeface="Times New Roman" pitchFamily="18" charset="0"/>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46</TotalTime>
  <Words>1212</Words>
  <Application>Microsoft Office PowerPoint</Application>
  <PresentationFormat>Экран (4:3)</PresentationFormat>
  <Paragraphs>129</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Солнцестояние</vt:lpstr>
      <vt:lpstr>Тема         Хат  Максат  1. Укучыларда хат, аның төрләре, хат язу кагыйдәләрен үзләштерү өчен шартлар булдыру. 2. Фикерләү, хәтер сәләтләрен, бәйләнешле сөйләм телләрен үстерү. 3. Хат язу культурасы тәрбияләү. Җиһазлау. Компьютер, проектор, таратма материал, хат үрнәкләре. Материал   1. дәреслек. – «Мәгариф» нәшрияты, 2005  2. Аңлатмалы сүзлек.  3. Интернеттан алынган материаллар.  </vt:lpstr>
      <vt:lpstr>Слайд 2</vt:lpstr>
      <vt:lpstr>Слайд 3</vt:lpstr>
      <vt:lpstr>Слайд 4</vt:lpstr>
      <vt:lpstr>Слайд 5</vt:lpstr>
      <vt:lpstr>Слайд 6</vt:lpstr>
      <vt:lpstr>   2011-нче  ел  Г.Тукай елы</vt:lpstr>
      <vt:lpstr>Слайд 8</vt:lpstr>
      <vt:lpstr>Слайд 9</vt:lpstr>
      <vt:lpstr>Слайд 10</vt:lpstr>
      <vt:lpstr>Слайд 11</vt:lpstr>
      <vt:lpstr>Слайд 12</vt:lpstr>
      <vt:lpstr>Слайд 13</vt:lpstr>
      <vt:lpstr>Слайд 14</vt:lpstr>
      <vt:lpstr>Слайд 15</vt:lpstr>
      <vt:lpstr>Слайд 16</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Хат  Максат 1. Укучыларда хат, аның төрләре, хат язу кагыйдәләрен үзләштерү өчен шартлар булдыру.                 2. Фикерләү, хәтер сәләтләрен, бәйләнешле сөйләм телләрен үстерү.                 3. Хат язу культурасы тәрбияләү. Җиһазлау. Компьютер, проектор, таратма материал, хат үрнәкләре. Материал 1. дәреслек. – «Мәгариф» нәшрияты, 2005                     2. Аңлатмалы сүзлек.                     3. Интернеттан алынган материаллар.  </dc:title>
  <dc:creator>Марсель</dc:creator>
  <cp:lastModifiedBy>Марсель</cp:lastModifiedBy>
  <cp:revision>9</cp:revision>
  <dcterms:created xsi:type="dcterms:W3CDTF">2011-02-12T15:55:28Z</dcterms:created>
  <dcterms:modified xsi:type="dcterms:W3CDTF">2012-02-28T16:21:16Z</dcterms:modified>
</cp:coreProperties>
</file>